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2"/>
    <p:sldId id="257" r:id="rId23"/>
    <p:sldId id="258" r:id="rId24"/>
    <p:sldId id="259" r:id="rId25"/>
    <p:sldId id="260" r:id="rId26"/>
    <p:sldId id="261" r:id="rId27"/>
    <p:sldId id="262" r:id="rId28"/>
    <p:sldId id="263" r:id="rId29"/>
    <p:sldId id="264" r:id="rId30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Montserrat Semi-Bold" charset="1" panose="00000700000000000000"/>
      <p:regular r:id="rId10"/>
    </p:embeddedFont>
    <p:embeddedFont>
      <p:font typeface="Montserrat Semi-Bold Bold" charset="1" panose="00000800000000000000"/>
      <p:regular r:id="rId11"/>
    </p:embeddedFont>
    <p:embeddedFont>
      <p:font typeface="Montserrat Semi-Bold Italics" charset="1" panose="00000700000000000000"/>
      <p:regular r:id="rId12"/>
    </p:embeddedFont>
    <p:embeddedFont>
      <p:font typeface="Montserrat Semi-Bold Bold Italics" charset="1" panose="00000800000000000000"/>
      <p:regular r:id="rId13"/>
    </p:embeddedFont>
    <p:embeddedFont>
      <p:font typeface="Garet 2" charset="1" panose="00000000000000000000"/>
      <p:regular r:id="rId14"/>
    </p:embeddedFont>
    <p:embeddedFont>
      <p:font typeface="Garet 2 Bold" charset="1" panose="00000000000000000000"/>
      <p:regular r:id="rId15"/>
    </p:embeddedFont>
    <p:embeddedFont>
      <p:font typeface="Garet 2 Italics" charset="1" panose="00000000000000000000"/>
      <p:regular r:id="rId16"/>
    </p:embeddedFont>
    <p:embeddedFont>
      <p:font typeface="Garet 2 Bold Italics" charset="1" panose="00000000000000000000"/>
      <p:regular r:id="rId17"/>
    </p:embeddedFont>
    <p:embeddedFont>
      <p:font typeface="Garet 1" charset="1" panose="00000000000000000000"/>
      <p:regular r:id="rId18"/>
    </p:embeddedFont>
    <p:embeddedFont>
      <p:font typeface="Garet 1 Bold" charset="1" panose="00000000000000000000"/>
      <p:regular r:id="rId19"/>
    </p:embeddedFont>
    <p:embeddedFont>
      <p:font typeface="Garet 1 Italics" charset="1" panose="00000000000000000000"/>
      <p:regular r:id="rId20"/>
    </p:embeddedFont>
    <p:embeddedFont>
      <p:font typeface="Garet 1 Bold Italics" charset="1" panose="000000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slides/slide1.xml" Type="http://schemas.openxmlformats.org/officeDocument/2006/relationships/slide"/><Relationship Id="rId23" Target="slides/slide2.xml" Type="http://schemas.openxmlformats.org/officeDocument/2006/relationships/slide"/><Relationship Id="rId24" Target="slides/slide3.xml" Type="http://schemas.openxmlformats.org/officeDocument/2006/relationships/slide"/><Relationship Id="rId25" Target="slides/slide4.xml" Type="http://schemas.openxmlformats.org/officeDocument/2006/relationships/slide"/><Relationship Id="rId26" Target="slides/slide5.xml" Type="http://schemas.openxmlformats.org/officeDocument/2006/relationships/slide"/><Relationship Id="rId27" Target="slides/slide6.xml" Type="http://schemas.openxmlformats.org/officeDocument/2006/relationships/slide"/><Relationship Id="rId28" Target="slides/slide7.xml" Type="http://schemas.openxmlformats.org/officeDocument/2006/relationships/slide"/><Relationship Id="rId29" Target="slides/slide8.xml" Type="http://schemas.openxmlformats.org/officeDocument/2006/relationships/slide"/><Relationship Id="rId3" Target="viewProps.xml" Type="http://schemas.openxmlformats.org/officeDocument/2006/relationships/viewProps"/><Relationship Id="rId30" Target="slides/slide9.xml" Type="http://schemas.openxmlformats.org/officeDocument/2006/relationships/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https://www.isia2023.com/" TargetMode="External" Type="http://schemas.openxmlformats.org/officeDocument/2006/relationships/hyperlink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jpe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Relationship Id="rId3" Target="../media/image7.jpeg" Type="http://schemas.openxmlformats.org/officeDocument/2006/relationships/image"/><Relationship Id="rId4" Target="../media/image2.pn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Relationship Id="rId3" Target="../media/image2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1028700"/>
            <a:ext cx="16230600" cy="8229600"/>
            <a:chOff x="0" y="0"/>
            <a:chExt cx="3629701" cy="1840412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3629701" cy="1840412"/>
            </a:xfrm>
            <a:custGeom>
              <a:avLst/>
              <a:gdLst/>
              <a:ahLst/>
              <a:cxnLst/>
              <a:rect r="r" b="b" t="t" l="l"/>
              <a:pathLst>
                <a:path h="1840412" w="3629701">
                  <a:moveTo>
                    <a:pt x="7155" y="0"/>
                  </a:moveTo>
                  <a:lnTo>
                    <a:pt x="3622546" y="0"/>
                  </a:lnTo>
                  <a:cubicBezTo>
                    <a:pt x="3626498" y="0"/>
                    <a:pt x="3629701" y="3203"/>
                    <a:pt x="3629701" y="7155"/>
                  </a:cubicBezTo>
                  <a:lnTo>
                    <a:pt x="3629701" y="1833257"/>
                  </a:lnTo>
                  <a:cubicBezTo>
                    <a:pt x="3629701" y="1835155"/>
                    <a:pt x="3628947" y="1836975"/>
                    <a:pt x="3627606" y="1838316"/>
                  </a:cubicBezTo>
                  <a:cubicBezTo>
                    <a:pt x="3626264" y="1839658"/>
                    <a:pt x="3624444" y="1840412"/>
                    <a:pt x="3622546" y="1840412"/>
                  </a:cubicBezTo>
                  <a:lnTo>
                    <a:pt x="7155" y="1840412"/>
                  </a:lnTo>
                  <a:cubicBezTo>
                    <a:pt x="5257" y="1840412"/>
                    <a:pt x="3437" y="1839658"/>
                    <a:pt x="2096" y="1838316"/>
                  </a:cubicBezTo>
                  <a:cubicBezTo>
                    <a:pt x="754" y="1836975"/>
                    <a:pt x="0" y="1835155"/>
                    <a:pt x="0" y="1833257"/>
                  </a:cubicBezTo>
                  <a:lnTo>
                    <a:pt x="0" y="7155"/>
                  </a:lnTo>
                  <a:cubicBezTo>
                    <a:pt x="0" y="5257"/>
                    <a:pt x="754" y="3437"/>
                    <a:pt x="2096" y="2096"/>
                  </a:cubicBezTo>
                  <a:cubicBezTo>
                    <a:pt x="3437" y="754"/>
                    <a:pt x="5257" y="0"/>
                    <a:pt x="715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>
              <a:solidFill>
                <a:srgbClr val="D69F72"/>
              </a:solidFill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57150"/>
              <a:ext cx="812800" cy="755650"/>
            </a:xfrm>
            <a:prstGeom prst="rect">
              <a:avLst/>
            </a:prstGeom>
          </p:spPr>
          <p:txBody>
            <a:bodyPr anchor="b" rtlCol="false" tIns="50006" lIns="50006" bIns="50006" rIns="50006"/>
            <a:lstStyle/>
            <a:p>
              <a:pPr algn="ctr">
                <a:lnSpc>
                  <a:spcPts val="3248"/>
                </a:lnSpc>
              </a:pPr>
            </a:p>
          </p:txBody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13328235" y="1334723"/>
            <a:ext cx="6227442" cy="6750615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0">
            <a:off x="15136439" y="8635201"/>
            <a:ext cx="1305517" cy="0"/>
          </a:xfrm>
          <a:prstGeom prst="line">
            <a:avLst/>
          </a:prstGeom>
          <a:ln cap="flat" w="28575">
            <a:solidFill>
              <a:srgbClr val="D69F72"/>
            </a:solidFill>
            <a:prstDash val="solid"/>
            <a:headEnd type="none" len="sm" w="sm"/>
            <a:tailEnd type="arrow" len="sm" w="med"/>
          </a:ln>
        </p:spPr>
      </p:sp>
      <p:grpSp>
        <p:nvGrpSpPr>
          <p:cNvPr name="Group 7" id="7"/>
          <p:cNvGrpSpPr/>
          <p:nvPr/>
        </p:nvGrpSpPr>
        <p:grpSpPr>
          <a:xfrm rot="0">
            <a:off x="16973550" y="8349451"/>
            <a:ext cx="571500" cy="571500"/>
            <a:chOff x="0" y="0"/>
            <a:chExt cx="812800" cy="8128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1767836" y="648789"/>
            <a:ext cx="759822" cy="759822"/>
            <a:chOff x="0" y="0"/>
            <a:chExt cx="812800" cy="8128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1028700" y="206071"/>
            <a:ext cx="8559110" cy="5950760"/>
            <a:chOff x="0" y="0"/>
            <a:chExt cx="11412147" cy="7934347"/>
          </a:xfrm>
        </p:grpSpPr>
        <p:pic>
          <p:nvPicPr>
            <p:cNvPr name="Picture 14" id="14"/>
            <p:cNvPicPr>
              <a:picLocks noChangeAspect="true"/>
            </p:cNvPicPr>
            <p:nvPr/>
          </p:nvPicPr>
          <p:blipFill>
            <a:blip r:embed="rId3"/>
            <a:srcRect l="0" t="0" r="57373" b="0"/>
            <a:stretch>
              <a:fillRect/>
            </a:stretch>
          </p:blipFill>
          <p:spPr>
            <a:xfrm flipH="false" flipV="false" rot="0">
              <a:off x="0" y="0"/>
              <a:ext cx="4736097" cy="7856259"/>
            </a:xfrm>
            <a:prstGeom prst="rect">
              <a:avLst/>
            </a:prstGeom>
          </p:spPr>
        </p:pic>
        <p:pic>
          <p:nvPicPr>
            <p:cNvPr name="Picture 15" id="15"/>
            <p:cNvPicPr>
              <a:picLocks noChangeAspect="true"/>
            </p:cNvPicPr>
            <p:nvPr/>
          </p:nvPicPr>
          <p:blipFill>
            <a:blip r:embed="rId4"/>
            <a:srcRect l="42561" t="0" r="0" b="0"/>
            <a:stretch>
              <a:fillRect/>
            </a:stretch>
          </p:blipFill>
          <p:spPr>
            <a:xfrm flipH="false" flipV="false" rot="0">
              <a:off x="5030218" y="78088"/>
              <a:ext cx="6381929" cy="7856259"/>
            </a:xfrm>
            <a:prstGeom prst="rect">
              <a:avLst/>
            </a:prstGeom>
          </p:spPr>
        </p:pic>
      </p:grpSp>
      <p:sp>
        <p:nvSpPr>
          <p:cNvPr name="TextBox 16" id="16"/>
          <p:cNvSpPr txBox="true"/>
          <p:nvPr/>
        </p:nvSpPr>
        <p:spPr>
          <a:xfrm rot="0">
            <a:off x="1802639" y="8493929"/>
            <a:ext cx="10158205" cy="330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98"/>
              </a:lnSpc>
            </a:pPr>
            <a:r>
              <a:rPr lang="en-US" sz="2498" u="sng">
                <a:solidFill>
                  <a:srgbClr val="D69F72"/>
                </a:solidFill>
                <a:latin typeface="Garet 1"/>
                <a:hlinkClick r:id="rId5" tooltip="https://www.isia2023.com/"/>
              </a:rPr>
              <a:t>www.isia2023.com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767836" y="5604646"/>
            <a:ext cx="10193008" cy="162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00"/>
              </a:lnSpc>
            </a:pPr>
            <a:r>
              <a:rPr lang="en-US" sz="3000">
                <a:solidFill>
                  <a:srgbClr val="D69F72"/>
                </a:solidFill>
                <a:latin typeface="Montserrat Semi-Bold"/>
              </a:rPr>
              <a:t>SOCIAL ENTREPRENEUR AWARD</a:t>
            </a:r>
          </a:p>
          <a:p>
            <a:pPr>
              <a:lnSpc>
                <a:spcPts val="7200"/>
              </a:lnSpc>
            </a:pPr>
            <a:r>
              <a:rPr lang="en-US" sz="8000">
                <a:solidFill>
                  <a:srgbClr val="D69F72"/>
                </a:solidFill>
                <a:latin typeface="Montserrat Semi-Bold"/>
              </a:rPr>
              <a:t>JUDUL PROGRAM</a:t>
            </a:r>
          </a:p>
          <a:p>
            <a:pPr>
              <a:lnSpc>
                <a:spcPts val="2700"/>
              </a:lnSpc>
            </a:pPr>
            <a:r>
              <a:rPr lang="en-US" sz="3000">
                <a:solidFill>
                  <a:srgbClr val="D69F72"/>
                </a:solidFill>
                <a:latin typeface="Montserrat Semi-Bold"/>
              </a:rPr>
              <a:t>BIDANG PROGRAM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5136439" y="8635201"/>
            <a:ext cx="1305517" cy="0"/>
          </a:xfrm>
          <a:prstGeom prst="line">
            <a:avLst/>
          </a:prstGeom>
          <a:ln cap="flat" w="28575">
            <a:solidFill>
              <a:srgbClr val="D69F72"/>
            </a:solidFill>
            <a:prstDash val="solid"/>
            <a:headEnd type="none" len="sm" w="sm"/>
            <a:tailEnd type="arrow" len="sm" w="med"/>
          </a:ln>
        </p:spPr>
      </p:sp>
      <p:grpSp>
        <p:nvGrpSpPr>
          <p:cNvPr name="Group 3" id="3"/>
          <p:cNvGrpSpPr/>
          <p:nvPr/>
        </p:nvGrpSpPr>
        <p:grpSpPr>
          <a:xfrm rot="0">
            <a:off x="16973550" y="8349451"/>
            <a:ext cx="571500" cy="571500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6973550" y="7599018"/>
            <a:ext cx="571500" cy="571500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767836" y="648789"/>
            <a:ext cx="759822" cy="759822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pic>
        <p:nvPicPr>
          <p:cNvPr name="Picture 12" id="1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5009469">
            <a:off x="-243459" y="4548976"/>
            <a:ext cx="2544318" cy="82296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true" flipV="false" rot="-4941856">
            <a:off x="15987141" y="-2360557"/>
            <a:ext cx="2544318" cy="8229600"/>
          </a:xfrm>
          <a:prstGeom prst="rect">
            <a:avLst/>
          </a:prstGeom>
        </p:spPr>
      </p:pic>
      <p:sp>
        <p:nvSpPr>
          <p:cNvPr name="TextBox 14" id="14"/>
          <p:cNvSpPr txBox="true"/>
          <p:nvPr/>
        </p:nvSpPr>
        <p:spPr>
          <a:xfrm rot="0">
            <a:off x="1028700" y="1935218"/>
            <a:ext cx="16230600" cy="7238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399"/>
              </a:lnSpc>
            </a:pPr>
            <a:r>
              <a:rPr lang="en-US" sz="5999">
                <a:solidFill>
                  <a:srgbClr val="D69F72"/>
                </a:solidFill>
                <a:latin typeface="Montserrat Semi-Bold Bold Italics"/>
              </a:rPr>
              <a:t>TABLE OF CONTENTS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2147747" y="3290465"/>
            <a:ext cx="8784832" cy="39719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47711" indent="-323856" lvl="1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D69F72"/>
                </a:solidFill>
                <a:latin typeface="Montserrat Semi-Bold"/>
              </a:rPr>
              <a:t>Profil Social Entrepreneur</a:t>
            </a:r>
          </a:p>
          <a:p>
            <a:pPr marL="647711" indent="-323856" lvl="1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D69F72"/>
                </a:solidFill>
                <a:latin typeface="Montserrat Semi-Bold"/>
              </a:rPr>
              <a:t>Latar Belakang </a:t>
            </a:r>
          </a:p>
          <a:p>
            <a:pPr marL="647711" indent="-323856" lvl="1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D69F72"/>
                </a:solidFill>
                <a:latin typeface="Montserrat Semi-Bold"/>
              </a:rPr>
              <a:t>Logical Framework Approach (LFA)</a:t>
            </a:r>
          </a:p>
          <a:p>
            <a:pPr marL="647711" indent="-323856" lvl="1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D69F72"/>
                </a:solidFill>
                <a:latin typeface="Montserrat Semi-Bold"/>
              </a:rPr>
              <a:t>Inovasi Jasa/Produk </a:t>
            </a:r>
          </a:p>
          <a:p>
            <a:pPr marL="647711" indent="-323856" lvl="1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D69F72"/>
                </a:solidFill>
                <a:latin typeface="Montserrat Semi-Bold"/>
              </a:rPr>
              <a:t>Inovasi Model Bisnis</a:t>
            </a:r>
          </a:p>
          <a:p>
            <a:pPr marL="647711" indent="-323856" lvl="1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D69F72"/>
                </a:solidFill>
                <a:latin typeface="Montserrat Semi-Bold"/>
              </a:rPr>
              <a:t>Traksi Bisnis</a:t>
            </a:r>
          </a:p>
          <a:p>
            <a:pPr marL="647711" indent="-323856" lvl="1">
              <a:lnSpc>
                <a:spcPts val="4500"/>
              </a:lnSpc>
              <a:buFont typeface="Arial"/>
              <a:buChar char="•"/>
            </a:pPr>
            <a:r>
              <a:rPr lang="en-US" sz="3000">
                <a:solidFill>
                  <a:srgbClr val="D69F72"/>
                </a:solidFill>
                <a:latin typeface="Montserrat Semi-Bold"/>
              </a:rPr>
              <a:t>Dampak Terukur (Impact)</a:t>
            </a:r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rcRect l="0" t="0" r="57373" b="0"/>
          <a:stretch>
            <a:fillRect/>
          </a:stretch>
        </p:blipFill>
        <p:spPr>
          <a:xfrm flipH="false" flipV="false" rot="0">
            <a:off x="13707227" y="1992574"/>
            <a:ext cx="3552073" cy="58921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5136439" y="8635201"/>
            <a:ext cx="1305517" cy="0"/>
          </a:xfrm>
          <a:prstGeom prst="line">
            <a:avLst/>
          </a:prstGeom>
          <a:ln cap="flat" w="28575">
            <a:solidFill>
              <a:srgbClr val="D69F72"/>
            </a:solidFill>
            <a:prstDash val="solid"/>
            <a:headEnd type="none" len="sm" w="sm"/>
            <a:tailEnd type="arrow" len="sm" w="med"/>
          </a:ln>
        </p:spPr>
      </p:sp>
      <p:grpSp>
        <p:nvGrpSpPr>
          <p:cNvPr name="Group 3" id="3"/>
          <p:cNvGrpSpPr/>
          <p:nvPr/>
        </p:nvGrpSpPr>
        <p:grpSpPr>
          <a:xfrm rot="0">
            <a:off x="16973550" y="8349451"/>
            <a:ext cx="571500" cy="571500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6973550" y="7599018"/>
            <a:ext cx="571500" cy="571500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6973550" y="6846543"/>
            <a:ext cx="571500" cy="571500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767836" y="648789"/>
            <a:ext cx="759822" cy="759822"/>
            <a:chOff x="0" y="0"/>
            <a:chExt cx="812800" cy="8128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pic>
        <p:nvPicPr>
          <p:cNvPr name="Picture 15" id="15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true" flipV="false" rot="0">
            <a:off x="14537084" y="1050159"/>
            <a:ext cx="6015932" cy="4093341"/>
          </a:xfrm>
          <a:prstGeom prst="rect">
            <a:avLst/>
          </a:prstGeom>
        </p:spPr>
      </p:pic>
      <p:sp>
        <p:nvSpPr>
          <p:cNvPr name="TextBox 16" id="16"/>
          <p:cNvSpPr txBox="true"/>
          <p:nvPr/>
        </p:nvSpPr>
        <p:spPr>
          <a:xfrm rot="0">
            <a:off x="1028700" y="1935218"/>
            <a:ext cx="16230600" cy="7238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399"/>
              </a:lnSpc>
            </a:pPr>
            <a:r>
              <a:rPr lang="en-US" sz="5999">
                <a:solidFill>
                  <a:srgbClr val="D69F72"/>
                </a:solidFill>
                <a:latin typeface="Montserrat Semi-Bold Bold Italics"/>
              </a:rPr>
              <a:t>PROFIL SOCIAL ENTREPRENEUR</a:t>
            </a:r>
          </a:p>
        </p:txBody>
      </p:sp>
      <p:grpSp>
        <p:nvGrpSpPr>
          <p:cNvPr name="Group 17" id="17"/>
          <p:cNvGrpSpPr>
            <a:grpSpLocks noChangeAspect="true"/>
          </p:cNvGrpSpPr>
          <p:nvPr/>
        </p:nvGrpSpPr>
        <p:grpSpPr>
          <a:xfrm rot="0">
            <a:off x="1028700" y="3096830"/>
            <a:ext cx="4272419" cy="6161470"/>
            <a:chOff x="0" y="0"/>
            <a:chExt cx="6224905" cy="8977249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648843" y="391922"/>
              <a:ext cx="4927219" cy="8193405"/>
            </a:xfrm>
            <a:custGeom>
              <a:avLst/>
              <a:gdLst/>
              <a:ahLst/>
              <a:cxnLst/>
              <a:rect r="r" b="b" t="t" l="l"/>
              <a:pathLst>
                <a:path h="8193405" w="4927219">
                  <a:moveTo>
                    <a:pt x="2463673" y="0"/>
                  </a:moveTo>
                  <a:cubicBezTo>
                    <a:pt x="3742436" y="7620"/>
                    <a:pt x="4908804" y="1092708"/>
                    <a:pt x="4927219" y="2446274"/>
                  </a:cubicBezTo>
                  <a:lnTo>
                    <a:pt x="4927219" y="8193405"/>
                  </a:lnTo>
                  <a:lnTo>
                    <a:pt x="0" y="8193405"/>
                  </a:lnTo>
                  <a:lnTo>
                    <a:pt x="0" y="2446274"/>
                  </a:lnTo>
                  <a:cubicBezTo>
                    <a:pt x="18542" y="1092708"/>
                    <a:pt x="1184783" y="7620"/>
                    <a:pt x="24636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700">
              <a:solidFill>
                <a:srgbClr val="000000"/>
              </a:solidFill>
            </a:ln>
          </p:spPr>
        </p:sp>
        <p:sp>
          <p:nvSpPr>
            <p:cNvPr name="Freeform 19" id="19"/>
            <p:cNvSpPr/>
            <p:nvPr/>
          </p:nvSpPr>
          <p:spPr>
            <a:xfrm flipH="false" flipV="false">
              <a:off x="0" y="1397"/>
              <a:ext cx="6224905" cy="8974582"/>
            </a:xfrm>
            <a:custGeom>
              <a:avLst/>
              <a:gdLst/>
              <a:ahLst/>
              <a:cxnLst/>
              <a:rect r="r" b="b" t="t" l="l"/>
              <a:pathLst>
                <a:path h="8974582" w="6224905">
                  <a:moveTo>
                    <a:pt x="4823460" y="1102106"/>
                  </a:moveTo>
                  <a:cubicBezTo>
                    <a:pt x="4356227" y="647573"/>
                    <a:pt x="3732530" y="384683"/>
                    <a:pt x="3112516" y="381000"/>
                  </a:cubicBezTo>
                  <a:lnTo>
                    <a:pt x="3112389" y="381000"/>
                  </a:lnTo>
                  <a:cubicBezTo>
                    <a:pt x="2492248" y="384683"/>
                    <a:pt x="1868678" y="647446"/>
                    <a:pt x="1401445" y="1102106"/>
                  </a:cubicBezTo>
                  <a:cubicBezTo>
                    <a:pt x="918845" y="1571625"/>
                    <a:pt x="648208" y="2187575"/>
                    <a:pt x="639445" y="2836799"/>
                  </a:cubicBezTo>
                  <a:lnTo>
                    <a:pt x="639445" y="8593455"/>
                  </a:lnTo>
                  <a:lnTo>
                    <a:pt x="5585587" y="8593455"/>
                  </a:lnTo>
                  <a:lnTo>
                    <a:pt x="5585587" y="2836672"/>
                  </a:lnTo>
                  <a:cubicBezTo>
                    <a:pt x="5576697" y="2187575"/>
                    <a:pt x="5306060" y="1571498"/>
                    <a:pt x="4823460" y="1102106"/>
                  </a:cubicBezTo>
                  <a:close/>
                  <a:moveTo>
                    <a:pt x="5566537" y="8574405"/>
                  </a:moveTo>
                  <a:lnTo>
                    <a:pt x="658368" y="8574405"/>
                  </a:lnTo>
                  <a:lnTo>
                    <a:pt x="658368" y="2836926"/>
                  </a:lnTo>
                  <a:cubicBezTo>
                    <a:pt x="667131" y="2192909"/>
                    <a:pt x="935736" y="1581658"/>
                    <a:pt x="1414653" y="1115695"/>
                  </a:cubicBezTo>
                  <a:cubicBezTo>
                    <a:pt x="1878457" y="664464"/>
                    <a:pt x="2497201" y="403606"/>
                    <a:pt x="3112389" y="400050"/>
                  </a:cubicBezTo>
                  <a:cubicBezTo>
                    <a:pt x="3727577" y="403733"/>
                    <a:pt x="4346448" y="664591"/>
                    <a:pt x="4810125" y="1115695"/>
                  </a:cubicBezTo>
                  <a:cubicBezTo>
                    <a:pt x="5289042" y="1581658"/>
                    <a:pt x="5557647" y="2192909"/>
                    <a:pt x="5566410" y="2836799"/>
                  </a:cubicBezTo>
                  <a:lnTo>
                    <a:pt x="5566410" y="8574405"/>
                  </a:lnTo>
                  <a:close/>
                  <a:moveTo>
                    <a:pt x="6224905" y="3335147"/>
                  </a:moveTo>
                  <a:cubicBezTo>
                    <a:pt x="6082792" y="3314700"/>
                    <a:pt x="6006973" y="3227705"/>
                    <a:pt x="5966460" y="3137662"/>
                  </a:cubicBezTo>
                  <a:lnTo>
                    <a:pt x="5966460" y="2831465"/>
                  </a:lnTo>
                  <a:cubicBezTo>
                    <a:pt x="5956173" y="2080641"/>
                    <a:pt x="5644642" y="1369441"/>
                    <a:pt x="5089144" y="828929"/>
                  </a:cubicBezTo>
                  <a:cubicBezTo>
                    <a:pt x="4552061" y="306451"/>
                    <a:pt x="3832352" y="4191"/>
                    <a:pt x="3114675" y="0"/>
                  </a:cubicBezTo>
                  <a:lnTo>
                    <a:pt x="3110103" y="0"/>
                  </a:lnTo>
                  <a:cubicBezTo>
                    <a:pt x="2392553" y="4191"/>
                    <a:pt x="1672844" y="306451"/>
                    <a:pt x="1135634" y="828929"/>
                  </a:cubicBezTo>
                  <a:cubicBezTo>
                    <a:pt x="580136" y="1369314"/>
                    <a:pt x="268605" y="2080514"/>
                    <a:pt x="258318" y="2831592"/>
                  </a:cubicBezTo>
                  <a:lnTo>
                    <a:pt x="258318" y="6489573"/>
                  </a:lnTo>
                  <a:cubicBezTo>
                    <a:pt x="217805" y="6579616"/>
                    <a:pt x="141986" y="6666611"/>
                    <a:pt x="0" y="6687058"/>
                  </a:cubicBezTo>
                  <a:cubicBezTo>
                    <a:pt x="142113" y="6707505"/>
                    <a:pt x="217932" y="6794501"/>
                    <a:pt x="258318" y="6884543"/>
                  </a:cubicBezTo>
                  <a:lnTo>
                    <a:pt x="258318" y="8974582"/>
                  </a:lnTo>
                  <a:lnTo>
                    <a:pt x="5966460" y="8974582"/>
                  </a:lnTo>
                  <a:lnTo>
                    <a:pt x="5966460" y="3532759"/>
                  </a:lnTo>
                  <a:cubicBezTo>
                    <a:pt x="6006973" y="3442589"/>
                    <a:pt x="6082792" y="3355594"/>
                    <a:pt x="6224905" y="3335147"/>
                  </a:cubicBezTo>
                  <a:close/>
                  <a:moveTo>
                    <a:pt x="277368" y="8955405"/>
                  </a:moveTo>
                  <a:lnTo>
                    <a:pt x="277368" y="6884416"/>
                  </a:lnTo>
                  <a:cubicBezTo>
                    <a:pt x="317881" y="6794373"/>
                    <a:pt x="393700" y="6707505"/>
                    <a:pt x="535686" y="6687058"/>
                  </a:cubicBezTo>
                  <a:cubicBezTo>
                    <a:pt x="393700" y="6666611"/>
                    <a:pt x="317881" y="6579616"/>
                    <a:pt x="277368" y="6489700"/>
                  </a:cubicBezTo>
                  <a:lnTo>
                    <a:pt x="277368" y="2831846"/>
                  </a:lnTo>
                  <a:cubicBezTo>
                    <a:pt x="287528" y="2086102"/>
                    <a:pt x="597027" y="1379601"/>
                    <a:pt x="1148969" y="842772"/>
                  </a:cubicBezTo>
                  <a:cubicBezTo>
                    <a:pt x="1682623" y="323469"/>
                    <a:pt x="2397506" y="23241"/>
                    <a:pt x="3110230" y="19050"/>
                  </a:cubicBezTo>
                  <a:lnTo>
                    <a:pt x="3114675" y="19050"/>
                  </a:lnTo>
                  <a:cubicBezTo>
                    <a:pt x="3827399" y="23241"/>
                    <a:pt x="4542282" y="323469"/>
                    <a:pt x="5075936" y="842645"/>
                  </a:cubicBezTo>
                  <a:cubicBezTo>
                    <a:pt x="5627878" y="1379601"/>
                    <a:pt x="5937377" y="2085975"/>
                    <a:pt x="5947537" y="2831592"/>
                  </a:cubicBezTo>
                  <a:lnTo>
                    <a:pt x="5947537" y="3137789"/>
                  </a:lnTo>
                  <a:cubicBezTo>
                    <a:pt x="5907024" y="3227705"/>
                    <a:pt x="5831205" y="3314700"/>
                    <a:pt x="5689219" y="3335147"/>
                  </a:cubicBezTo>
                  <a:cubicBezTo>
                    <a:pt x="5831205" y="3355594"/>
                    <a:pt x="5907024" y="3442462"/>
                    <a:pt x="5947537" y="3532505"/>
                  </a:cubicBezTo>
                  <a:lnTo>
                    <a:pt x="5947537" y="8955405"/>
                  </a:lnTo>
                  <a:lnTo>
                    <a:pt x="277368" y="8955405"/>
                  </a:lnTo>
                  <a:close/>
                </a:path>
              </a:pathLst>
            </a:custGeom>
            <a:solidFill>
              <a:srgbClr val="D69F72"/>
            </a:solidFill>
          </p:spPr>
        </p:sp>
      </p:grpSp>
      <p:sp>
        <p:nvSpPr>
          <p:cNvPr name="TextBox 20" id="20"/>
          <p:cNvSpPr txBox="true"/>
          <p:nvPr/>
        </p:nvSpPr>
        <p:spPr>
          <a:xfrm rot="0">
            <a:off x="6520016" y="5801643"/>
            <a:ext cx="7375956" cy="3759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>
                <a:solidFill>
                  <a:srgbClr val="D69F72"/>
                </a:solidFill>
                <a:latin typeface="Garet 1 Bold Italics"/>
              </a:rPr>
              <a:t>Jelaskan profil wirausahawan sosial</a:t>
            </a:r>
          </a:p>
        </p:txBody>
      </p:sp>
      <p:pic>
        <p:nvPicPr>
          <p:cNvPr name="Picture 21" id="21"/>
          <p:cNvPicPr>
            <a:picLocks noChangeAspect="true"/>
          </p:cNvPicPr>
          <p:nvPr/>
        </p:nvPicPr>
        <p:blipFill>
          <a:blip r:embed="rId3"/>
          <a:srcRect l="0" t="0" r="57373" b="0"/>
          <a:stretch>
            <a:fillRect/>
          </a:stretch>
        </p:blipFill>
        <p:spPr>
          <a:xfrm flipH="false" flipV="false" rot="0">
            <a:off x="11338353" y="5689104"/>
            <a:ext cx="3552073" cy="58921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5136439" y="8635201"/>
            <a:ext cx="1305517" cy="0"/>
          </a:xfrm>
          <a:prstGeom prst="line">
            <a:avLst/>
          </a:prstGeom>
          <a:ln cap="flat" w="28575">
            <a:solidFill>
              <a:srgbClr val="D69F72"/>
            </a:solidFill>
            <a:prstDash val="solid"/>
            <a:headEnd type="none" len="sm" w="sm"/>
            <a:tailEnd type="arrow" len="sm" w="med"/>
          </a:ln>
        </p:spPr>
      </p:sp>
      <p:grpSp>
        <p:nvGrpSpPr>
          <p:cNvPr name="Group 3" id="3"/>
          <p:cNvGrpSpPr/>
          <p:nvPr/>
        </p:nvGrpSpPr>
        <p:grpSpPr>
          <a:xfrm rot="0">
            <a:off x="16973550" y="8349451"/>
            <a:ext cx="571500" cy="571500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6973550" y="7599018"/>
            <a:ext cx="571500" cy="571500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6973550" y="6846543"/>
            <a:ext cx="571500" cy="571500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6973550" y="6094068"/>
            <a:ext cx="571500" cy="571500"/>
            <a:chOff x="0" y="0"/>
            <a:chExt cx="812800" cy="8128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6973550" y="5341593"/>
            <a:ext cx="571500" cy="571500"/>
            <a:chOff x="0" y="0"/>
            <a:chExt cx="812800" cy="8128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1767836" y="648789"/>
            <a:ext cx="759822" cy="759822"/>
            <a:chOff x="0" y="0"/>
            <a:chExt cx="812800" cy="81280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1028700" y="1935218"/>
            <a:ext cx="14300301" cy="7238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399"/>
              </a:lnSpc>
            </a:pPr>
            <a:r>
              <a:rPr lang="en-US" sz="5999">
                <a:solidFill>
                  <a:srgbClr val="D69F72"/>
                </a:solidFill>
                <a:latin typeface="Montserrat Semi-Bold Bold Italics"/>
              </a:rPr>
              <a:t>LATAR BELAKANG 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1523045" y="3511855"/>
            <a:ext cx="15241910" cy="3906188"/>
            <a:chOff x="0" y="0"/>
            <a:chExt cx="3408597" cy="873553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0" y="0"/>
              <a:ext cx="3408597" cy="873553"/>
            </a:xfrm>
            <a:custGeom>
              <a:avLst/>
              <a:gdLst/>
              <a:ahLst/>
              <a:cxnLst/>
              <a:rect r="r" b="b" t="t" l="l"/>
              <a:pathLst>
                <a:path h="873553" w="3408597">
                  <a:moveTo>
                    <a:pt x="7619" y="0"/>
                  </a:moveTo>
                  <a:lnTo>
                    <a:pt x="3400978" y="0"/>
                  </a:lnTo>
                  <a:cubicBezTo>
                    <a:pt x="3405186" y="0"/>
                    <a:pt x="3408597" y="3411"/>
                    <a:pt x="3408597" y="7619"/>
                  </a:cubicBezTo>
                  <a:lnTo>
                    <a:pt x="3408597" y="865934"/>
                  </a:lnTo>
                  <a:cubicBezTo>
                    <a:pt x="3408597" y="870142"/>
                    <a:pt x="3405186" y="873553"/>
                    <a:pt x="3400978" y="873553"/>
                  </a:cubicBezTo>
                  <a:lnTo>
                    <a:pt x="7619" y="873553"/>
                  </a:lnTo>
                  <a:cubicBezTo>
                    <a:pt x="5598" y="873553"/>
                    <a:pt x="3660" y="872751"/>
                    <a:pt x="2232" y="871322"/>
                  </a:cubicBezTo>
                  <a:cubicBezTo>
                    <a:pt x="803" y="869893"/>
                    <a:pt x="0" y="867955"/>
                    <a:pt x="0" y="865934"/>
                  </a:cubicBezTo>
                  <a:lnTo>
                    <a:pt x="0" y="7619"/>
                  </a:lnTo>
                  <a:cubicBezTo>
                    <a:pt x="0" y="3411"/>
                    <a:pt x="3411" y="0"/>
                    <a:pt x="761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>
              <a:solidFill>
                <a:srgbClr val="D69F72"/>
              </a:solidFill>
            </a:ln>
          </p:spPr>
        </p:sp>
        <p:sp>
          <p:nvSpPr>
            <p:cNvPr name="TextBox 24" id="24"/>
            <p:cNvSpPr txBox="true"/>
            <p:nvPr/>
          </p:nvSpPr>
          <p:spPr>
            <a:xfrm>
              <a:off x="0" y="57150"/>
              <a:ext cx="812800" cy="755650"/>
            </a:xfrm>
            <a:prstGeom prst="rect">
              <a:avLst/>
            </a:prstGeom>
          </p:spPr>
          <p:txBody>
            <a:bodyPr anchor="b" rtlCol="false" tIns="50006" lIns="50006" bIns="50006" rIns="50006"/>
            <a:lstStyle/>
            <a:p>
              <a:pPr algn="ctr">
                <a:lnSpc>
                  <a:spcPts val="3248"/>
                </a:lnSpc>
              </a:pPr>
            </a:p>
          </p:txBody>
        </p:sp>
      </p:grpSp>
      <p:sp>
        <p:nvSpPr>
          <p:cNvPr name="TextBox 25" id="25"/>
          <p:cNvSpPr txBox="true"/>
          <p:nvPr/>
        </p:nvSpPr>
        <p:spPr>
          <a:xfrm rot="0">
            <a:off x="2090835" y="5522099"/>
            <a:ext cx="14674120" cy="7810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>
                <a:solidFill>
                  <a:srgbClr val="D69F72"/>
                </a:solidFill>
                <a:latin typeface="Garet 1 Bold Italics"/>
              </a:rPr>
              <a:t>JELASKAN LATAR BELAKANG ANDA MEMBUAT USAHA SOSIAL INI DARI ASPEK KEBUTUHAN PASAR DAN ASPEK MASALAH SOSIAL</a:t>
            </a:r>
          </a:p>
        </p:txBody>
      </p:sp>
      <p:sp>
        <p:nvSpPr>
          <p:cNvPr name="AutoShape 26" id="26"/>
          <p:cNvSpPr/>
          <p:nvPr/>
        </p:nvSpPr>
        <p:spPr>
          <a:xfrm rot="0">
            <a:off x="1523045" y="4470086"/>
            <a:ext cx="15241910" cy="0"/>
          </a:xfrm>
          <a:prstGeom prst="line">
            <a:avLst/>
          </a:prstGeom>
          <a:ln cap="flat" w="28575">
            <a:solidFill>
              <a:srgbClr val="D69F72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27" id="27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-630553">
            <a:off x="15884204" y="301840"/>
            <a:ext cx="2750192" cy="5405784"/>
          </a:xfrm>
          <a:prstGeom prst="rect">
            <a:avLst/>
          </a:prstGeom>
        </p:spPr>
      </p:pic>
      <p:pic>
        <p:nvPicPr>
          <p:cNvPr name="Picture 28" id="28"/>
          <p:cNvPicPr>
            <a:picLocks noChangeAspect="true"/>
          </p:cNvPicPr>
          <p:nvPr/>
        </p:nvPicPr>
        <p:blipFill>
          <a:blip r:embed="rId3"/>
          <a:srcRect l="0" t="0" r="57373" b="0"/>
          <a:stretch>
            <a:fillRect/>
          </a:stretch>
        </p:blipFill>
        <p:spPr>
          <a:xfrm flipH="false" flipV="false" rot="0">
            <a:off x="0" y="5464949"/>
            <a:ext cx="3552073" cy="58921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5136439" y="8635201"/>
            <a:ext cx="1305517" cy="0"/>
          </a:xfrm>
          <a:prstGeom prst="line">
            <a:avLst/>
          </a:prstGeom>
          <a:ln cap="flat" w="28575">
            <a:solidFill>
              <a:srgbClr val="D69F72"/>
            </a:solidFill>
            <a:prstDash val="solid"/>
            <a:headEnd type="none" len="sm" w="sm"/>
            <a:tailEnd type="arrow" len="sm" w="med"/>
          </a:ln>
        </p:spPr>
      </p:sp>
      <p:grpSp>
        <p:nvGrpSpPr>
          <p:cNvPr name="Group 3" id="3"/>
          <p:cNvGrpSpPr/>
          <p:nvPr/>
        </p:nvGrpSpPr>
        <p:grpSpPr>
          <a:xfrm rot="0">
            <a:off x="16973550" y="8349451"/>
            <a:ext cx="571500" cy="571500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6973550" y="7597385"/>
            <a:ext cx="571500" cy="571500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6973550" y="6845318"/>
            <a:ext cx="571500" cy="571500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6973550" y="6093251"/>
            <a:ext cx="571500" cy="571500"/>
            <a:chOff x="0" y="0"/>
            <a:chExt cx="812800" cy="8128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6973550" y="5341185"/>
            <a:ext cx="571500" cy="571500"/>
            <a:chOff x="0" y="0"/>
            <a:chExt cx="812800" cy="8128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16973550" y="4589118"/>
            <a:ext cx="571500" cy="571500"/>
            <a:chOff x="0" y="0"/>
            <a:chExt cx="812800" cy="81280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767836" y="648789"/>
            <a:ext cx="759822" cy="759822"/>
            <a:chOff x="0" y="0"/>
            <a:chExt cx="812800" cy="812800"/>
          </a:xfrm>
        </p:grpSpPr>
        <p:sp>
          <p:nvSpPr>
            <p:cNvPr name="Freeform 22" id="2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sp>
        <p:nvSpPr>
          <p:cNvPr name="TextBox 24" id="24"/>
          <p:cNvSpPr txBox="true"/>
          <p:nvPr/>
        </p:nvSpPr>
        <p:spPr>
          <a:xfrm rot="0">
            <a:off x="1028700" y="1935218"/>
            <a:ext cx="14300301" cy="7238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399"/>
              </a:lnSpc>
            </a:pPr>
            <a:r>
              <a:rPr lang="en-US" sz="5999">
                <a:solidFill>
                  <a:srgbClr val="D69F72"/>
                </a:solidFill>
                <a:latin typeface="Montserrat Semi-Bold Bold Italics"/>
              </a:rPr>
              <a:t>LOGICAL FRAMEWORK APPROACH</a:t>
            </a:r>
          </a:p>
        </p:txBody>
      </p:sp>
      <p:grpSp>
        <p:nvGrpSpPr>
          <p:cNvPr name="Group 25" id="25"/>
          <p:cNvGrpSpPr/>
          <p:nvPr/>
        </p:nvGrpSpPr>
        <p:grpSpPr>
          <a:xfrm rot="0">
            <a:off x="1523045" y="3511855"/>
            <a:ext cx="15241910" cy="3906188"/>
            <a:chOff x="0" y="0"/>
            <a:chExt cx="3408597" cy="873553"/>
          </a:xfrm>
        </p:grpSpPr>
        <p:sp>
          <p:nvSpPr>
            <p:cNvPr name="Freeform 26" id="26"/>
            <p:cNvSpPr/>
            <p:nvPr/>
          </p:nvSpPr>
          <p:spPr>
            <a:xfrm flipH="false" flipV="false">
              <a:off x="0" y="0"/>
              <a:ext cx="3408597" cy="873553"/>
            </a:xfrm>
            <a:custGeom>
              <a:avLst/>
              <a:gdLst/>
              <a:ahLst/>
              <a:cxnLst/>
              <a:rect r="r" b="b" t="t" l="l"/>
              <a:pathLst>
                <a:path h="873553" w="3408597">
                  <a:moveTo>
                    <a:pt x="7619" y="0"/>
                  </a:moveTo>
                  <a:lnTo>
                    <a:pt x="3400978" y="0"/>
                  </a:lnTo>
                  <a:cubicBezTo>
                    <a:pt x="3405186" y="0"/>
                    <a:pt x="3408597" y="3411"/>
                    <a:pt x="3408597" y="7619"/>
                  </a:cubicBezTo>
                  <a:lnTo>
                    <a:pt x="3408597" y="865934"/>
                  </a:lnTo>
                  <a:cubicBezTo>
                    <a:pt x="3408597" y="870142"/>
                    <a:pt x="3405186" y="873553"/>
                    <a:pt x="3400978" y="873553"/>
                  </a:cubicBezTo>
                  <a:lnTo>
                    <a:pt x="7619" y="873553"/>
                  </a:lnTo>
                  <a:cubicBezTo>
                    <a:pt x="5598" y="873553"/>
                    <a:pt x="3660" y="872751"/>
                    <a:pt x="2232" y="871322"/>
                  </a:cubicBezTo>
                  <a:cubicBezTo>
                    <a:pt x="803" y="869893"/>
                    <a:pt x="0" y="867955"/>
                    <a:pt x="0" y="865934"/>
                  </a:cubicBezTo>
                  <a:lnTo>
                    <a:pt x="0" y="7619"/>
                  </a:lnTo>
                  <a:cubicBezTo>
                    <a:pt x="0" y="3411"/>
                    <a:pt x="3411" y="0"/>
                    <a:pt x="761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>
              <a:solidFill>
                <a:srgbClr val="D69F72"/>
              </a:solidFill>
            </a:ln>
          </p:spPr>
        </p:sp>
        <p:sp>
          <p:nvSpPr>
            <p:cNvPr name="TextBox 27" id="27"/>
            <p:cNvSpPr txBox="true"/>
            <p:nvPr/>
          </p:nvSpPr>
          <p:spPr>
            <a:xfrm>
              <a:off x="0" y="57150"/>
              <a:ext cx="812800" cy="755650"/>
            </a:xfrm>
            <a:prstGeom prst="rect">
              <a:avLst/>
            </a:prstGeom>
          </p:spPr>
          <p:txBody>
            <a:bodyPr anchor="b" rtlCol="false" tIns="50006" lIns="50006" bIns="50006" rIns="50006"/>
            <a:lstStyle/>
            <a:p>
              <a:pPr algn="ctr">
                <a:lnSpc>
                  <a:spcPts val="3248"/>
                </a:lnSpc>
              </a:pP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2090835" y="5388810"/>
            <a:ext cx="14674120" cy="7283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>
                <a:solidFill>
                  <a:srgbClr val="D69F72"/>
                </a:solidFill>
                <a:latin typeface="Garet 1 Bold Italics"/>
              </a:rPr>
              <a:t>JELASKAN PENDEKATAN LOGIS PERUSAHAAN DALAM MENYELESAIKAN MASALAH MENGGUNAKAN TOOLS LFA</a:t>
            </a:r>
          </a:p>
        </p:txBody>
      </p:sp>
      <p:sp>
        <p:nvSpPr>
          <p:cNvPr name="AutoShape 29" id="29"/>
          <p:cNvSpPr/>
          <p:nvPr/>
        </p:nvSpPr>
        <p:spPr>
          <a:xfrm rot="0">
            <a:off x="1523045" y="4470086"/>
            <a:ext cx="15241910" cy="0"/>
          </a:xfrm>
          <a:prstGeom prst="line">
            <a:avLst/>
          </a:prstGeom>
          <a:ln cap="flat" w="28575">
            <a:solidFill>
              <a:srgbClr val="D69F72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30" id="30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true" flipV="false" rot="0">
            <a:off x="-2542236" y="6564331"/>
            <a:ext cx="4527563" cy="4907927"/>
          </a:xfrm>
          <a:prstGeom prst="rect">
            <a:avLst/>
          </a:prstGeom>
        </p:spPr>
      </p:pic>
      <p:pic>
        <p:nvPicPr>
          <p:cNvPr name="Picture 31" id="31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15329001" y="424991"/>
            <a:ext cx="3239539" cy="3511696"/>
          </a:xfrm>
          <a:prstGeom prst="rect">
            <a:avLst/>
          </a:prstGeom>
        </p:spPr>
      </p:pic>
      <p:pic>
        <p:nvPicPr>
          <p:cNvPr name="Picture 32" id="32"/>
          <p:cNvPicPr>
            <a:picLocks noChangeAspect="true"/>
          </p:cNvPicPr>
          <p:nvPr/>
        </p:nvPicPr>
        <p:blipFill>
          <a:blip r:embed="rId3"/>
          <a:srcRect l="0" t="0" r="57373" b="0"/>
          <a:stretch>
            <a:fillRect/>
          </a:stretch>
        </p:blipFill>
        <p:spPr>
          <a:xfrm flipH="false" flipV="false" rot="0">
            <a:off x="11382221" y="5626935"/>
            <a:ext cx="3552073" cy="58921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5136439" y="8635201"/>
            <a:ext cx="1305517" cy="0"/>
          </a:xfrm>
          <a:prstGeom prst="line">
            <a:avLst/>
          </a:prstGeom>
          <a:ln cap="flat" w="28575">
            <a:solidFill>
              <a:srgbClr val="D69F72"/>
            </a:solidFill>
            <a:prstDash val="solid"/>
            <a:headEnd type="none" len="sm" w="sm"/>
            <a:tailEnd type="arrow" len="sm" w="med"/>
          </a:ln>
        </p:spPr>
      </p:sp>
      <p:grpSp>
        <p:nvGrpSpPr>
          <p:cNvPr name="Group 3" id="3"/>
          <p:cNvGrpSpPr/>
          <p:nvPr/>
        </p:nvGrpSpPr>
        <p:grpSpPr>
          <a:xfrm rot="0">
            <a:off x="16984567" y="8349451"/>
            <a:ext cx="571500" cy="571500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6984567" y="7597203"/>
            <a:ext cx="571500" cy="571500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6984567" y="6844955"/>
            <a:ext cx="571500" cy="571500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6984567" y="6092707"/>
            <a:ext cx="571500" cy="571500"/>
            <a:chOff x="0" y="0"/>
            <a:chExt cx="812800" cy="8128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6984567" y="5340459"/>
            <a:ext cx="571500" cy="571500"/>
            <a:chOff x="0" y="0"/>
            <a:chExt cx="812800" cy="8128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16984567" y="4588211"/>
            <a:ext cx="571500" cy="571500"/>
            <a:chOff x="0" y="0"/>
            <a:chExt cx="812800" cy="81280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6984567" y="3835962"/>
            <a:ext cx="571500" cy="571500"/>
            <a:chOff x="0" y="0"/>
            <a:chExt cx="812800" cy="812800"/>
          </a:xfrm>
        </p:grpSpPr>
        <p:sp>
          <p:nvSpPr>
            <p:cNvPr name="Freeform 22" id="2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24" id="24"/>
          <p:cNvGrpSpPr/>
          <p:nvPr/>
        </p:nvGrpSpPr>
        <p:grpSpPr>
          <a:xfrm rot="0">
            <a:off x="16984567" y="3083714"/>
            <a:ext cx="571500" cy="571500"/>
            <a:chOff x="0" y="0"/>
            <a:chExt cx="812800" cy="8128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27" id="27"/>
          <p:cNvGrpSpPr/>
          <p:nvPr/>
        </p:nvGrpSpPr>
        <p:grpSpPr>
          <a:xfrm rot="0">
            <a:off x="16984567" y="2331466"/>
            <a:ext cx="571500" cy="571500"/>
            <a:chOff x="0" y="0"/>
            <a:chExt cx="812800" cy="812800"/>
          </a:xfrm>
        </p:grpSpPr>
        <p:sp>
          <p:nvSpPr>
            <p:cNvPr name="Freeform 28" id="2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29" id="29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30" id="30"/>
          <p:cNvGrpSpPr/>
          <p:nvPr/>
        </p:nvGrpSpPr>
        <p:grpSpPr>
          <a:xfrm rot="0">
            <a:off x="16984567" y="1579218"/>
            <a:ext cx="571500" cy="571500"/>
            <a:chOff x="0" y="0"/>
            <a:chExt cx="812800" cy="8128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32" id="32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33" id="33"/>
          <p:cNvGrpSpPr/>
          <p:nvPr/>
        </p:nvGrpSpPr>
        <p:grpSpPr>
          <a:xfrm rot="0">
            <a:off x="2694929" y="-217565"/>
            <a:ext cx="4862029" cy="10706113"/>
            <a:chOff x="0" y="0"/>
            <a:chExt cx="1280534" cy="2819717"/>
          </a:xfrm>
        </p:grpSpPr>
        <p:sp>
          <p:nvSpPr>
            <p:cNvPr name="Freeform 34" id="34"/>
            <p:cNvSpPr/>
            <p:nvPr/>
          </p:nvSpPr>
          <p:spPr>
            <a:xfrm flipH="false" flipV="false">
              <a:off x="0" y="0"/>
              <a:ext cx="1280534" cy="2819717"/>
            </a:xfrm>
            <a:custGeom>
              <a:avLst/>
              <a:gdLst/>
              <a:ahLst/>
              <a:cxnLst/>
              <a:rect r="r" b="b" t="t" l="l"/>
              <a:pathLst>
                <a:path h="2819717" w="1280534">
                  <a:moveTo>
                    <a:pt x="0" y="0"/>
                  </a:moveTo>
                  <a:lnTo>
                    <a:pt x="1280534" y="0"/>
                  </a:lnTo>
                  <a:lnTo>
                    <a:pt x="1280534" y="2819717"/>
                  </a:lnTo>
                  <a:lnTo>
                    <a:pt x="0" y="2819717"/>
                  </a:ln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35" id="35"/>
            <p:cNvSpPr txBox="true"/>
            <p:nvPr/>
          </p:nvSpPr>
          <p:spPr>
            <a:xfrm>
              <a:off x="0" y="47625"/>
              <a:ext cx="812800" cy="7651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36" id="36"/>
          <p:cNvGrpSpPr/>
          <p:nvPr/>
        </p:nvGrpSpPr>
        <p:grpSpPr>
          <a:xfrm rot="0">
            <a:off x="1767836" y="648789"/>
            <a:ext cx="759822" cy="759822"/>
            <a:chOff x="0" y="0"/>
            <a:chExt cx="812800" cy="812800"/>
          </a:xfrm>
        </p:grpSpPr>
        <p:sp>
          <p:nvSpPr>
            <p:cNvPr name="Freeform 37" id="37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38" id="38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sp>
        <p:nvSpPr>
          <p:cNvPr name="TextBox 39" id="39"/>
          <p:cNvSpPr txBox="true"/>
          <p:nvPr/>
        </p:nvSpPr>
        <p:spPr>
          <a:xfrm rot="0">
            <a:off x="7245855" y="1181100"/>
            <a:ext cx="9319372" cy="676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949"/>
              </a:lnSpc>
            </a:pPr>
            <a:r>
              <a:rPr lang="en-US" sz="5499">
                <a:solidFill>
                  <a:srgbClr val="D69F72"/>
                </a:solidFill>
                <a:latin typeface="Montserrat Semi-Bold Bold Italics"/>
              </a:rPr>
              <a:t>INOVASI JASA/PRODUK</a:t>
            </a:r>
          </a:p>
        </p:txBody>
      </p:sp>
      <p:grpSp>
        <p:nvGrpSpPr>
          <p:cNvPr name="Group 40" id="40"/>
          <p:cNvGrpSpPr/>
          <p:nvPr/>
        </p:nvGrpSpPr>
        <p:grpSpPr>
          <a:xfrm rot="0">
            <a:off x="1713067" y="2331693"/>
            <a:ext cx="6967614" cy="3398242"/>
            <a:chOff x="0" y="0"/>
            <a:chExt cx="9290152" cy="4530990"/>
          </a:xfrm>
        </p:grpSpPr>
        <p:pic>
          <p:nvPicPr>
            <p:cNvPr name="Picture 41" id="41"/>
            <p:cNvPicPr>
              <a:picLocks noChangeAspect="true"/>
            </p:cNvPicPr>
            <p:nvPr/>
          </p:nvPicPr>
          <p:blipFill>
            <a:blip r:embed="rId2"/>
            <a:srcRect l="24547" t="18145" r="24547" b="18145"/>
            <a:stretch>
              <a:fillRect/>
            </a:stretch>
          </p:blipFill>
          <p:spPr>
            <a:xfrm flipH="false" flipV="false">
              <a:off x="0" y="0"/>
              <a:ext cx="9290152" cy="4530990"/>
            </a:xfrm>
            <a:prstGeom prst="rect">
              <a:avLst/>
            </a:prstGeom>
          </p:spPr>
        </p:pic>
      </p:grpSp>
      <p:grpSp>
        <p:nvGrpSpPr>
          <p:cNvPr name="Group 42" id="42"/>
          <p:cNvGrpSpPr/>
          <p:nvPr/>
        </p:nvGrpSpPr>
        <p:grpSpPr>
          <a:xfrm rot="0">
            <a:off x="1713067" y="6094068"/>
            <a:ext cx="6967614" cy="3398242"/>
            <a:chOff x="0" y="0"/>
            <a:chExt cx="9290152" cy="4530990"/>
          </a:xfrm>
        </p:grpSpPr>
        <p:pic>
          <p:nvPicPr>
            <p:cNvPr name="Picture 43" id="43"/>
            <p:cNvPicPr>
              <a:picLocks noChangeAspect="true"/>
            </p:cNvPicPr>
            <p:nvPr/>
          </p:nvPicPr>
          <p:blipFill>
            <a:blip r:embed="rId2"/>
            <a:srcRect l="24547" t="18145" r="24547" b="18145"/>
            <a:stretch>
              <a:fillRect/>
            </a:stretch>
          </p:blipFill>
          <p:spPr>
            <a:xfrm flipH="false" flipV="false">
              <a:off x="0" y="0"/>
              <a:ext cx="9290152" cy="4530990"/>
            </a:xfrm>
            <a:prstGeom prst="rect">
              <a:avLst/>
            </a:prstGeom>
          </p:spPr>
        </p:pic>
      </p:grpSp>
      <p:sp>
        <p:nvSpPr>
          <p:cNvPr name="TextBox 44" id="44"/>
          <p:cNvSpPr txBox="true"/>
          <p:nvPr/>
        </p:nvSpPr>
        <p:spPr>
          <a:xfrm rot="0">
            <a:off x="9109015" y="3945228"/>
            <a:ext cx="6680183" cy="342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999"/>
              </a:lnSpc>
            </a:pPr>
            <a:r>
              <a:rPr lang="en-US" sz="1999">
                <a:solidFill>
                  <a:srgbClr val="D69F72"/>
                </a:solidFill>
                <a:latin typeface="Garet 1 Italics"/>
              </a:rPr>
              <a:t>Jelaskan inovasi jasa/produk Anda</a:t>
            </a:r>
          </a:p>
        </p:txBody>
      </p:sp>
      <p:sp>
        <p:nvSpPr>
          <p:cNvPr name="TextBox 45" id="45"/>
          <p:cNvSpPr txBox="true"/>
          <p:nvPr/>
        </p:nvSpPr>
        <p:spPr>
          <a:xfrm rot="0">
            <a:off x="9144000" y="7597927"/>
            <a:ext cx="6680183" cy="342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999"/>
              </a:lnSpc>
            </a:pPr>
            <a:r>
              <a:rPr lang="en-US" sz="1999">
                <a:solidFill>
                  <a:srgbClr val="D69F72"/>
                </a:solidFill>
                <a:latin typeface="Garet 1 Italics"/>
              </a:rPr>
              <a:t>Jelaskan inovasi jasa/produk Anda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5136439" y="8635201"/>
            <a:ext cx="1305517" cy="0"/>
          </a:xfrm>
          <a:prstGeom prst="line">
            <a:avLst/>
          </a:prstGeom>
          <a:ln cap="flat" w="28575">
            <a:solidFill>
              <a:srgbClr val="D69F72"/>
            </a:solidFill>
            <a:prstDash val="solid"/>
            <a:headEnd type="none" len="sm" w="sm"/>
            <a:tailEnd type="arrow" len="sm" w="med"/>
          </a:ln>
        </p:spPr>
      </p:sp>
      <p:grpSp>
        <p:nvGrpSpPr>
          <p:cNvPr name="Group 3" id="3"/>
          <p:cNvGrpSpPr/>
          <p:nvPr/>
        </p:nvGrpSpPr>
        <p:grpSpPr>
          <a:xfrm rot="0">
            <a:off x="16984567" y="8349451"/>
            <a:ext cx="571500" cy="571500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6984567" y="7597203"/>
            <a:ext cx="571500" cy="571500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6984567" y="6844955"/>
            <a:ext cx="571500" cy="571500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6984567" y="6092707"/>
            <a:ext cx="571500" cy="571500"/>
            <a:chOff x="0" y="0"/>
            <a:chExt cx="812800" cy="8128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6984567" y="5340459"/>
            <a:ext cx="571500" cy="571500"/>
            <a:chOff x="0" y="0"/>
            <a:chExt cx="812800" cy="8128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16984567" y="4588211"/>
            <a:ext cx="571500" cy="571500"/>
            <a:chOff x="0" y="0"/>
            <a:chExt cx="812800" cy="81280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6984567" y="3835962"/>
            <a:ext cx="571500" cy="571500"/>
            <a:chOff x="0" y="0"/>
            <a:chExt cx="812800" cy="812800"/>
          </a:xfrm>
        </p:grpSpPr>
        <p:sp>
          <p:nvSpPr>
            <p:cNvPr name="Freeform 22" id="22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24" id="24"/>
          <p:cNvGrpSpPr/>
          <p:nvPr/>
        </p:nvGrpSpPr>
        <p:grpSpPr>
          <a:xfrm rot="0">
            <a:off x="16984567" y="3083714"/>
            <a:ext cx="571500" cy="571500"/>
            <a:chOff x="0" y="0"/>
            <a:chExt cx="812800" cy="8128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27" id="27"/>
          <p:cNvGrpSpPr/>
          <p:nvPr/>
        </p:nvGrpSpPr>
        <p:grpSpPr>
          <a:xfrm rot="0">
            <a:off x="16984567" y="2331466"/>
            <a:ext cx="571500" cy="571500"/>
            <a:chOff x="0" y="0"/>
            <a:chExt cx="812800" cy="812800"/>
          </a:xfrm>
        </p:grpSpPr>
        <p:sp>
          <p:nvSpPr>
            <p:cNvPr name="Freeform 28" id="28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29" id="29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30" id="30"/>
          <p:cNvGrpSpPr/>
          <p:nvPr/>
        </p:nvGrpSpPr>
        <p:grpSpPr>
          <a:xfrm rot="0">
            <a:off x="16984567" y="1579218"/>
            <a:ext cx="571500" cy="571500"/>
            <a:chOff x="0" y="0"/>
            <a:chExt cx="812800" cy="8128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32" id="32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33" id="33"/>
          <p:cNvGrpSpPr/>
          <p:nvPr/>
        </p:nvGrpSpPr>
        <p:grpSpPr>
          <a:xfrm rot="0">
            <a:off x="16984567" y="826743"/>
            <a:ext cx="571500" cy="571500"/>
            <a:chOff x="0" y="0"/>
            <a:chExt cx="812800" cy="812800"/>
          </a:xfrm>
        </p:grpSpPr>
        <p:sp>
          <p:nvSpPr>
            <p:cNvPr name="Freeform 34" id="3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35" id="35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36" id="36"/>
          <p:cNvGrpSpPr/>
          <p:nvPr/>
        </p:nvGrpSpPr>
        <p:grpSpPr>
          <a:xfrm rot="0">
            <a:off x="1767836" y="648789"/>
            <a:ext cx="759822" cy="759822"/>
            <a:chOff x="0" y="0"/>
            <a:chExt cx="812800" cy="812800"/>
          </a:xfrm>
        </p:grpSpPr>
        <p:sp>
          <p:nvSpPr>
            <p:cNvPr name="Freeform 37" id="37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38" id="38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sp>
        <p:nvSpPr>
          <p:cNvPr name="TextBox 39" id="39"/>
          <p:cNvSpPr txBox="true"/>
          <p:nvPr/>
        </p:nvSpPr>
        <p:spPr>
          <a:xfrm rot="0">
            <a:off x="7250360" y="1209675"/>
            <a:ext cx="9314867" cy="7238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5399"/>
              </a:lnSpc>
            </a:pPr>
            <a:r>
              <a:rPr lang="en-US" sz="5999">
                <a:solidFill>
                  <a:srgbClr val="D69F72"/>
                </a:solidFill>
                <a:latin typeface="Montserrat Semi-Bold Bold Italics"/>
              </a:rPr>
              <a:t>ASPEK MODEL BISNIS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6204411" y="5059471"/>
            <a:ext cx="6680183" cy="7143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999"/>
              </a:lnSpc>
            </a:pPr>
            <a:r>
              <a:rPr lang="en-US" sz="1999">
                <a:solidFill>
                  <a:srgbClr val="D69F72"/>
                </a:solidFill>
                <a:latin typeface="Garet 1 Italics"/>
              </a:rPr>
              <a:t>Jelaskan model bisnis Anda menggunakan Social Business Model Canvas (SBMC)</a:t>
            </a:r>
          </a:p>
        </p:txBody>
      </p:sp>
      <p:pic>
        <p:nvPicPr>
          <p:cNvPr name="Picture 41" id="41"/>
          <p:cNvPicPr>
            <a:picLocks noChangeAspect="true"/>
          </p:cNvPicPr>
          <p:nvPr/>
        </p:nvPicPr>
        <p:blipFill>
          <a:blip r:embed="rId2"/>
          <a:srcRect l="0" t="0" r="57373" b="0"/>
          <a:stretch>
            <a:fillRect/>
          </a:stretch>
        </p:blipFill>
        <p:spPr>
          <a:xfrm flipH="false" flipV="false" rot="0">
            <a:off x="-133901" y="2213613"/>
            <a:ext cx="3552073" cy="58921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5136439" y="8635201"/>
            <a:ext cx="1305517" cy="0"/>
          </a:xfrm>
          <a:prstGeom prst="line">
            <a:avLst/>
          </a:prstGeom>
          <a:ln cap="flat" w="28575">
            <a:solidFill>
              <a:srgbClr val="D69F72"/>
            </a:solidFill>
            <a:prstDash val="solid"/>
            <a:headEnd type="none" len="sm" w="sm"/>
            <a:tailEnd type="arrow" len="sm" w="med"/>
          </a:ln>
        </p:spPr>
      </p:sp>
      <p:grpSp>
        <p:nvGrpSpPr>
          <p:cNvPr name="Group 3" id="3"/>
          <p:cNvGrpSpPr/>
          <p:nvPr/>
        </p:nvGrpSpPr>
        <p:grpSpPr>
          <a:xfrm rot="0">
            <a:off x="1767836" y="648789"/>
            <a:ext cx="759822" cy="759822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3399821" y="1209675"/>
            <a:ext cx="13165406" cy="7238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5399"/>
              </a:lnSpc>
            </a:pPr>
            <a:r>
              <a:rPr lang="en-US" sz="5999">
                <a:solidFill>
                  <a:srgbClr val="D69F72"/>
                </a:solidFill>
                <a:latin typeface="Montserrat Semi-Bold Bold Italics"/>
              </a:rPr>
              <a:t>TRAKSI BISNIS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-500042">
            <a:off x="4862537" y="5416810"/>
            <a:ext cx="2998907" cy="5207943"/>
          </a:xfrm>
          <a:prstGeom prst="rect">
            <a:avLst/>
          </a:prstGeom>
        </p:spPr>
      </p:pic>
      <p:grpSp>
        <p:nvGrpSpPr>
          <p:cNvPr name="Group 8" id="8"/>
          <p:cNvGrpSpPr/>
          <p:nvPr/>
        </p:nvGrpSpPr>
        <p:grpSpPr>
          <a:xfrm rot="0">
            <a:off x="1028700" y="2359240"/>
            <a:ext cx="5438606" cy="6899060"/>
            <a:chOff x="0" y="0"/>
            <a:chExt cx="7251475" cy="9198747"/>
          </a:xfrm>
        </p:grpSpPr>
        <p:pic>
          <p:nvPicPr>
            <p:cNvPr name="Picture 9" id="9"/>
            <p:cNvPicPr>
              <a:picLocks noChangeAspect="true"/>
            </p:cNvPicPr>
            <p:nvPr/>
          </p:nvPicPr>
          <p:blipFill>
            <a:blip r:embed="rId3"/>
            <a:srcRect l="34639" t="0" r="34639" b="0"/>
            <a:stretch>
              <a:fillRect/>
            </a:stretch>
          </p:blipFill>
          <p:spPr>
            <a:xfrm flipH="false" flipV="false">
              <a:off x="0" y="0"/>
              <a:ext cx="7251475" cy="9198747"/>
            </a:xfrm>
            <a:prstGeom prst="rect">
              <a:avLst/>
            </a:prstGeom>
          </p:spPr>
        </p:pic>
      </p:grpSp>
      <p:sp>
        <p:nvSpPr>
          <p:cNvPr name="TextBox 10" id="10"/>
          <p:cNvSpPr txBox="true"/>
          <p:nvPr/>
        </p:nvSpPr>
        <p:spPr>
          <a:xfrm rot="0">
            <a:off x="8776036" y="4892865"/>
            <a:ext cx="6202126" cy="1571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149"/>
              </a:lnSpc>
            </a:pPr>
            <a:r>
              <a:rPr lang="en-US" sz="2999">
                <a:solidFill>
                  <a:srgbClr val="D69F72"/>
                </a:solidFill>
                <a:latin typeface="Garet 2 Italics"/>
              </a:rPr>
              <a:t>Jelaskan pencapaian dari bisnis sosial anda, seperti jumlah konsumen, revenue, hingga profit</a:t>
            </a: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true" flipV="false" rot="-500042">
            <a:off x="15498035" y="3860519"/>
            <a:ext cx="2998907" cy="5207943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4"/>
          <a:srcRect l="0" t="0" r="57373" b="0"/>
          <a:stretch>
            <a:fillRect/>
          </a:stretch>
        </p:blipFill>
        <p:spPr>
          <a:xfrm flipH="false" flipV="false" rot="0">
            <a:off x="11426089" y="5612904"/>
            <a:ext cx="3552073" cy="58921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5136439" y="8635201"/>
            <a:ext cx="1305517" cy="0"/>
          </a:xfrm>
          <a:prstGeom prst="line">
            <a:avLst/>
          </a:prstGeom>
          <a:ln cap="flat" w="28575">
            <a:solidFill>
              <a:srgbClr val="D69F72"/>
            </a:solidFill>
            <a:prstDash val="solid"/>
            <a:headEnd type="none" len="sm" w="sm"/>
            <a:tailEnd type="arrow" len="sm" w="med"/>
          </a:ln>
        </p:spPr>
      </p:sp>
      <p:grpSp>
        <p:nvGrpSpPr>
          <p:cNvPr name="Group 3" id="3"/>
          <p:cNvGrpSpPr/>
          <p:nvPr/>
        </p:nvGrpSpPr>
        <p:grpSpPr>
          <a:xfrm rot="0">
            <a:off x="16973550" y="8349451"/>
            <a:ext cx="571500" cy="571500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6973550" y="7599018"/>
            <a:ext cx="571500" cy="571500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6973550" y="6846543"/>
            <a:ext cx="571500" cy="571500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6973550" y="6094068"/>
            <a:ext cx="571500" cy="571500"/>
            <a:chOff x="0" y="0"/>
            <a:chExt cx="812800" cy="8128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767836" y="648789"/>
            <a:ext cx="759822" cy="759822"/>
            <a:chOff x="0" y="0"/>
            <a:chExt cx="812800" cy="8128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69F72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76200" y="123825"/>
              <a:ext cx="660400" cy="612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98"/>
                </a:lnSpc>
              </a:pPr>
            </a:p>
          </p:txBody>
        </p:sp>
      </p:grpSp>
      <p:pic>
        <p:nvPicPr>
          <p:cNvPr name="Picture 18" id="18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1546813">
            <a:off x="1098277" y="7156109"/>
            <a:ext cx="3349643" cy="5817036"/>
          </a:xfrm>
          <a:prstGeom prst="rect">
            <a:avLst/>
          </a:prstGeom>
        </p:spPr>
      </p:pic>
      <p:grpSp>
        <p:nvGrpSpPr>
          <p:cNvPr name="Group 19" id="19"/>
          <p:cNvGrpSpPr/>
          <p:nvPr/>
        </p:nvGrpSpPr>
        <p:grpSpPr>
          <a:xfrm rot="0">
            <a:off x="3224353" y="4196129"/>
            <a:ext cx="4107382" cy="2862428"/>
            <a:chOff x="0" y="0"/>
            <a:chExt cx="918547" cy="640134"/>
          </a:xfrm>
        </p:grpSpPr>
        <p:sp>
          <p:nvSpPr>
            <p:cNvPr name="Freeform 20" id="20"/>
            <p:cNvSpPr/>
            <p:nvPr/>
          </p:nvSpPr>
          <p:spPr>
            <a:xfrm flipH="false" flipV="false">
              <a:off x="0" y="0"/>
              <a:ext cx="918547" cy="640134"/>
            </a:xfrm>
            <a:custGeom>
              <a:avLst/>
              <a:gdLst/>
              <a:ahLst/>
              <a:cxnLst/>
              <a:rect r="r" b="b" t="t" l="l"/>
              <a:pathLst>
                <a:path h="640134" w="918547">
                  <a:moveTo>
                    <a:pt x="28273" y="0"/>
                  </a:moveTo>
                  <a:lnTo>
                    <a:pt x="890274" y="0"/>
                  </a:lnTo>
                  <a:cubicBezTo>
                    <a:pt x="897772" y="0"/>
                    <a:pt x="904964" y="2979"/>
                    <a:pt x="910266" y="8281"/>
                  </a:cubicBezTo>
                  <a:cubicBezTo>
                    <a:pt x="915568" y="13583"/>
                    <a:pt x="918547" y="20775"/>
                    <a:pt x="918547" y="28273"/>
                  </a:cubicBezTo>
                  <a:lnTo>
                    <a:pt x="918547" y="611861"/>
                  </a:lnTo>
                  <a:cubicBezTo>
                    <a:pt x="918547" y="619359"/>
                    <a:pt x="915568" y="626551"/>
                    <a:pt x="910266" y="631853"/>
                  </a:cubicBezTo>
                  <a:cubicBezTo>
                    <a:pt x="904964" y="637155"/>
                    <a:pt x="897772" y="640134"/>
                    <a:pt x="890274" y="640134"/>
                  </a:cubicBezTo>
                  <a:lnTo>
                    <a:pt x="28273" y="640134"/>
                  </a:lnTo>
                  <a:cubicBezTo>
                    <a:pt x="20775" y="640134"/>
                    <a:pt x="13583" y="637155"/>
                    <a:pt x="8281" y="631853"/>
                  </a:cubicBezTo>
                  <a:cubicBezTo>
                    <a:pt x="2979" y="626551"/>
                    <a:pt x="0" y="619359"/>
                    <a:pt x="0" y="611861"/>
                  </a:cubicBezTo>
                  <a:lnTo>
                    <a:pt x="0" y="28273"/>
                  </a:lnTo>
                  <a:cubicBezTo>
                    <a:pt x="0" y="20775"/>
                    <a:pt x="2979" y="13583"/>
                    <a:pt x="8281" y="8281"/>
                  </a:cubicBezTo>
                  <a:cubicBezTo>
                    <a:pt x="13583" y="2979"/>
                    <a:pt x="20775" y="0"/>
                    <a:pt x="282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>
              <a:solidFill>
                <a:srgbClr val="D69F72"/>
              </a:solidFill>
            </a:ln>
          </p:spPr>
        </p:sp>
        <p:sp>
          <p:nvSpPr>
            <p:cNvPr name="TextBox 21" id="21"/>
            <p:cNvSpPr txBox="true"/>
            <p:nvPr/>
          </p:nvSpPr>
          <p:spPr>
            <a:xfrm>
              <a:off x="0" y="57150"/>
              <a:ext cx="812800" cy="755650"/>
            </a:xfrm>
            <a:prstGeom prst="rect">
              <a:avLst/>
            </a:prstGeom>
          </p:spPr>
          <p:txBody>
            <a:bodyPr anchor="b" rtlCol="false" tIns="50006" lIns="50006" bIns="50006" rIns="50006"/>
            <a:lstStyle/>
            <a:p>
              <a:pPr algn="ctr">
                <a:lnSpc>
                  <a:spcPts val="3248"/>
                </a:lnSpc>
              </a:pPr>
            </a:p>
          </p:txBody>
        </p:sp>
      </p:grpSp>
      <p:grpSp>
        <p:nvGrpSpPr>
          <p:cNvPr name="Group 22" id="22"/>
          <p:cNvGrpSpPr/>
          <p:nvPr/>
        </p:nvGrpSpPr>
        <p:grpSpPr>
          <a:xfrm rot="0">
            <a:off x="7580202" y="4196129"/>
            <a:ext cx="4107382" cy="2862428"/>
            <a:chOff x="0" y="0"/>
            <a:chExt cx="918547" cy="640134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0" y="0"/>
              <a:ext cx="918547" cy="640134"/>
            </a:xfrm>
            <a:custGeom>
              <a:avLst/>
              <a:gdLst/>
              <a:ahLst/>
              <a:cxnLst/>
              <a:rect r="r" b="b" t="t" l="l"/>
              <a:pathLst>
                <a:path h="640134" w="918547">
                  <a:moveTo>
                    <a:pt x="28273" y="0"/>
                  </a:moveTo>
                  <a:lnTo>
                    <a:pt x="890274" y="0"/>
                  </a:lnTo>
                  <a:cubicBezTo>
                    <a:pt x="897772" y="0"/>
                    <a:pt x="904964" y="2979"/>
                    <a:pt x="910266" y="8281"/>
                  </a:cubicBezTo>
                  <a:cubicBezTo>
                    <a:pt x="915568" y="13583"/>
                    <a:pt x="918547" y="20775"/>
                    <a:pt x="918547" y="28273"/>
                  </a:cubicBezTo>
                  <a:lnTo>
                    <a:pt x="918547" y="611861"/>
                  </a:lnTo>
                  <a:cubicBezTo>
                    <a:pt x="918547" y="619359"/>
                    <a:pt x="915568" y="626551"/>
                    <a:pt x="910266" y="631853"/>
                  </a:cubicBezTo>
                  <a:cubicBezTo>
                    <a:pt x="904964" y="637155"/>
                    <a:pt x="897772" y="640134"/>
                    <a:pt x="890274" y="640134"/>
                  </a:cubicBezTo>
                  <a:lnTo>
                    <a:pt x="28273" y="640134"/>
                  </a:lnTo>
                  <a:cubicBezTo>
                    <a:pt x="20775" y="640134"/>
                    <a:pt x="13583" y="637155"/>
                    <a:pt x="8281" y="631853"/>
                  </a:cubicBezTo>
                  <a:cubicBezTo>
                    <a:pt x="2979" y="626551"/>
                    <a:pt x="0" y="619359"/>
                    <a:pt x="0" y="611861"/>
                  </a:cubicBezTo>
                  <a:lnTo>
                    <a:pt x="0" y="28273"/>
                  </a:lnTo>
                  <a:cubicBezTo>
                    <a:pt x="0" y="20775"/>
                    <a:pt x="2979" y="13583"/>
                    <a:pt x="8281" y="8281"/>
                  </a:cubicBezTo>
                  <a:cubicBezTo>
                    <a:pt x="13583" y="2979"/>
                    <a:pt x="20775" y="0"/>
                    <a:pt x="282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>
              <a:solidFill>
                <a:srgbClr val="D69F72"/>
              </a:solidFill>
            </a:ln>
          </p:spPr>
        </p:sp>
        <p:sp>
          <p:nvSpPr>
            <p:cNvPr name="TextBox 24" id="24"/>
            <p:cNvSpPr txBox="true"/>
            <p:nvPr/>
          </p:nvSpPr>
          <p:spPr>
            <a:xfrm>
              <a:off x="0" y="57150"/>
              <a:ext cx="812800" cy="755650"/>
            </a:xfrm>
            <a:prstGeom prst="rect">
              <a:avLst/>
            </a:prstGeom>
          </p:spPr>
          <p:txBody>
            <a:bodyPr anchor="b" rtlCol="false" tIns="50006" lIns="50006" bIns="50006" rIns="50006"/>
            <a:lstStyle/>
            <a:p>
              <a:pPr algn="ctr">
                <a:lnSpc>
                  <a:spcPts val="3248"/>
                </a:lnSpc>
              </a:pPr>
            </a:p>
          </p:txBody>
        </p:sp>
      </p:grpSp>
      <p:grpSp>
        <p:nvGrpSpPr>
          <p:cNvPr name="Group 25" id="25"/>
          <p:cNvGrpSpPr/>
          <p:nvPr/>
        </p:nvGrpSpPr>
        <p:grpSpPr>
          <a:xfrm rot="0">
            <a:off x="12020958" y="4215945"/>
            <a:ext cx="4107382" cy="2862428"/>
            <a:chOff x="0" y="0"/>
            <a:chExt cx="918547" cy="640134"/>
          </a:xfrm>
        </p:grpSpPr>
        <p:sp>
          <p:nvSpPr>
            <p:cNvPr name="Freeform 26" id="26"/>
            <p:cNvSpPr/>
            <p:nvPr/>
          </p:nvSpPr>
          <p:spPr>
            <a:xfrm flipH="false" flipV="false">
              <a:off x="0" y="0"/>
              <a:ext cx="918547" cy="640134"/>
            </a:xfrm>
            <a:custGeom>
              <a:avLst/>
              <a:gdLst/>
              <a:ahLst/>
              <a:cxnLst/>
              <a:rect r="r" b="b" t="t" l="l"/>
              <a:pathLst>
                <a:path h="640134" w="918547">
                  <a:moveTo>
                    <a:pt x="28273" y="0"/>
                  </a:moveTo>
                  <a:lnTo>
                    <a:pt x="890274" y="0"/>
                  </a:lnTo>
                  <a:cubicBezTo>
                    <a:pt x="897772" y="0"/>
                    <a:pt x="904964" y="2979"/>
                    <a:pt x="910266" y="8281"/>
                  </a:cubicBezTo>
                  <a:cubicBezTo>
                    <a:pt x="915568" y="13583"/>
                    <a:pt x="918547" y="20775"/>
                    <a:pt x="918547" y="28273"/>
                  </a:cubicBezTo>
                  <a:lnTo>
                    <a:pt x="918547" y="611861"/>
                  </a:lnTo>
                  <a:cubicBezTo>
                    <a:pt x="918547" y="619359"/>
                    <a:pt x="915568" y="626551"/>
                    <a:pt x="910266" y="631853"/>
                  </a:cubicBezTo>
                  <a:cubicBezTo>
                    <a:pt x="904964" y="637155"/>
                    <a:pt x="897772" y="640134"/>
                    <a:pt x="890274" y="640134"/>
                  </a:cubicBezTo>
                  <a:lnTo>
                    <a:pt x="28273" y="640134"/>
                  </a:lnTo>
                  <a:cubicBezTo>
                    <a:pt x="20775" y="640134"/>
                    <a:pt x="13583" y="637155"/>
                    <a:pt x="8281" y="631853"/>
                  </a:cubicBezTo>
                  <a:cubicBezTo>
                    <a:pt x="2979" y="626551"/>
                    <a:pt x="0" y="619359"/>
                    <a:pt x="0" y="611861"/>
                  </a:cubicBezTo>
                  <a:lnTo>
                    <a:pt x="0" y="28273"/>
                  </a:lnTo>
                  <a:cubicBezTo>
                    <a:pt x="0" y="20775"/>
                    <a:pt x="2979" y="13583"/>
                    <a:pt x="8281" y="8281"/>
                  </a:cubicBezTo>
                  <a:cubicBezTo>
                    <a:pt x="13583" y="2979"/>
                    <a:pt x="20775" y="0"/>
                    <a:pt x="282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>
              <a:solidFill>
                <a:srgbClr val="D69F72"/>
              </a:solidFill>
            </a:ln>
          </p:spPr>
        </p:sp>
        <p:sp>
          <p:nvSpPr>
            <p:cNvPr name="TextBox 27" id="27"/>
            <p:cNvSpPr txBox="true"/>
            <p:nvPr/>
          </p:nvSpPr>
          <p:spPr>
            <a:xfrm>
              <a:off x="0" y="57150"/>
              <a:ext cx="812800" cy="755650"/>
            </a:xfrm>
            <a:prstGeom prst="rect">
              <a:avLst/>
            </a:prstGeom>
          </p:spPr>
          <p:txBody>
            <a:bodyPr anchor="b" rtlCol="false" tIns="50006" lIns="50006" bIns="50006" rIns="50006"/>
            <a:lstStyle/>
            <a:p>
              <a:pPr algn="ctr">
                <a:lnSpc>
                  <a:spcPts val="3248"/>
                </a:lnSpc>
              </a:pP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028700" y="1935218"/>
            <a:ext cx="11922738" cy="7238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399"/>
              </a:lnSpc>
            </a:pPr>
            <a:r>
              <a:rPr lang="en-US" sz="5999">
                <a:solidFill>
                  <a:srgbClr val="D69F72"/>
                </a:solidFill>
                <a:latin typeface="Montserrat Semi-Bold Bold Italics"/>
              </a:rPr>
              <a:t>DAMPAK TERUKUR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3553916" y="5130586"/>
            <a:ext cx="3448255" cy="10807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800">
                <a:solidFill>
                  <a:srgbClr val="D69F72"/>
                </a:solidFill>
                <a:latin typeface="Garet 1 Bold Italics"/>
              </a:rPr>
              <a:t>JUMLAH PENERIMA MANFAAT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7909765" y="5130586"/>
            <a:ext cx="3448255" cy="10807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800">
                <a:solidFill>
                  <a:srgbClr val="D69F72"/>
                </a:solidFill>
                <a:latin typeface="Garet 1 Bold Italics"/>
              </a:rPr>
              <a:t>DAMPAK BAGI PENERIMA MANFAAT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12350521" y="5130586"/>
            <a:ext cx="3448255" cy="7283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800">
                <a:solidFill>
                  <a:srgbClr val="D69F72"/>
                </a:solidFill>
                <a:latin typeface="Garet 1 Bold Italics"/>
              </a:rPr>
              <a:t>SOCIAL RETURN ON INVESTMENT</a:t>
            </a:r>
          </a:p>
        </p:txBody>
      </p:sp>
      <p:pic>
        <p:nvPicPr>
          <p:cNvPr name="Picture 32" id="32"/>
          <p:cNvPicPr>
            <a:picLocks noChangeAspect="true"/>
          </p:cNvPicPr>
          <p:nvPr/>
        </p:nvPicPr>
        <p:blipFill>
          <a:blip r:embed="rId3"/>
          <a:srcRect l="0" t="0" r="57373" b="0"/>
          <a:stretch>
            <a:fillRect/>
          </a:stretch>
        </p:blipFill>
        <p:spPr>
          <a:xfrm flipH="false" flipV="false" rot="0">
            <a:off x="14352303" y="-1191855"/>
            <a:ext cx="3552073" cy="589219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DAFiZTot2L0</dc:identifier>
  <dcterms:modified xsi:type="dcterms:W3CDTF">2011-08-01T06:04:30Z</dcterms:modified>
  <cp:revision>1</cp:revision>
  <dc:title>TEMPLATE SLIDE SEA</dc:title>
</cp:coreProperties>
</file>