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8288000" cy="10287000"/>
  <p:notesSz cx="6858000" cy="9144000"/>
  <p:embeddedFontLst>
    <p:embeddedFont>
      <p:font typeface="Calibri" panose="020F0502020204030204" pitchFamily="34" charset="0"/>
      <p:regular r:id="rId11"/>
      <p:bold r:id="rId12"/>
      <p:italic r:id="rId13"/>
      <p:boldItalic r:id="rId14"/>
    </p:embeddedFont>
    <p:embeddedFont>
      <p:font typeface="Garet 1" pitchFamily="2" charset="77"/>
      <p:regular r:id="rId15"/>
    </p:embeddedFont>
    <p:embeddedFont>
      <p:font typeface="Garet 1 Bold Italics" pitchFamily="2" charset="77"/>
      <p:regular r:id="rId16"/>
      <p:bold r:id="rId17"/>
      <p:italic r:id="rId18"/>
      <p:boldItalic r:id="rId19"/>
    </p:embeddedFont>
    <p:embeddedFont>
      <p:font typeface="Garet 1 Italics" pitchFamily="2" charset="77"/>
      <p:regular r:id="rId20"/>
      <p:italic r:id="rId21"/>
    </p:embeddedFont>
    <p:embeddedFont>
      <p:font typeface="Garet 2 Italics" pitchFamily="2" charset="77"/>
      <p:regular r:id="rId22"/>
      <p:italic r:id="rId23"/>
    </p:embeddedFont>
    <p:embeddedFont>
      <p:font typeface="Montserrat Semi-Bold" pitchFamily="2" charset="77"/>
      <p:regular r:id="rId24"/>
      <p:bold r:id="rId25"/>
    </p:embeddedFont>
    <p:embeddedFont>
      <p:font typeface="Montserrat Semi-Bold Bold Italics" pitchFamily="2" charset="77"/>
      <p:regular r:id="rId26"/>
      <p:bold r:id="rId27"/>
      <p:italic r:id="rId28"/>
      <p:boldItalic r:id="rId2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 autoAdjust="0"/>
    <p:restoredTop sz="94599" autoAdjust="0"/>
  </p:normalViewPr>
  <p:slideViewPr>
    <p:cSldViewPr>
      <p:cViewPr varScale="1">
        <p:scale>
          <a:sx n="67" d="100"/>
          <a:sy n="67" d="100"/>
        </p:scale>
        <p:origin x="904" y="1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font" Target="fonts/font16.fntdata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font" Target="fonts/font15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29" Type="http://schemas.openxmlformats.org/officeDocument/2006/relationships/font" Target="fonts/font1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font" Target="fonts/font14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font" Target="fonts/font13.fntdata"/><Relationship Id="rId28" Type="http://schemas.openxmlformats.org/officeDocument/2006/relationships/font" Target="fonts/font18.fntdata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font" Target="fonts/font17.fntdata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5/9/23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5/9/23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5/9/23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5/9/23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5/9/23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5/9/23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5/9/23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5/9/23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5/9/23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5/9/23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5/9/23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5/9/23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www.isia2023.com/" TargetMode="Externa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28700" y="1028700"/>
            <a:ext cx="16230600" cy="8229600"/>
            <a:chOff x="0" y="0"/>
            <a:chExt cx="3629701" cy="184041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629701" cy="1840412"/>
            </a:xfrm>
            <a:custGeom>
              <a:avLst/>
              <a:gdLst/>
              <a:ahLst/>
              <a:cxnLst/>
              <a:rect l="l" t="t" r="r" b="b"/>
              <a:pathLst>
                <a:path w="3629701" h="1840412">
                  <a:moveTo>
                    <a:pt x="7155" y="0"/>
                  </a:moveTo>
                  <a:lnTo>
                    <a:pt x="3622546" y="0"/>
                  </a:lnTo>
                  <a:cubicBezTo>
                    <a:pt x="3626498" y="0"/>
                    <a:pt x="3629701" y="3203"/>
                    <a:pt x="3629701" y="7155"/>
                  </a:cubicBezTo>
                  <a:lnTo>
                    <a:pt x="3629701" y="1833257"/>
                  </a:lnTo>
                  <a:cubicBezTo>
                    <a:pt x="3629701" y="1835155"/>
                    <a:pt x="3628947" y="1836975"/>
                    <a:pt x="3627606" y="1838316"/>
                  </a:cubicBezTo>
                  <a:cubicBezTo>
                    <a:pt x="3626264" y="1839658"/>
                    <a:pt x="3624444" y="1840412"/>
                    <a:pt x="3622546" y="1840412"/>
                  </a:cubicBezTo>
                  <a:lnTo>
                    <a:pt x="7155" y="1840412"/>
                  </a:lnTo>
                  <a:cubicBezTo>
                    <a:pt x="5257" y="1840412"/>
                    <a:pt x="3437" y="1839658"/>
                    <a:pt x="2096" y="1838316"/>
                  </a:cubicBezTo>
                  <a:cubicBezTo>
                    <a:pt x="754" y="1836975"/>
                    <a:pt x="0" y="1835155"/>
                    <a:pt x="0" y="1833257"/>
                  </a:cubicBezTo>
                  <a:lnTo>
                    <a:pt x="0" y="7155"/>
                  </a:lnTo>
                  <a:cubicBezTo>
                    <a:pt x="0" y="5257"/>
                    <a:pt x="754" y="3437"/>
                    <a:pt x="2096" y="2096"/>
                  </a:cubicBezTo>
                  <a:cubicBezTo>
                    <a:pt x="3437" y="754"/>
                    <a:pt x="5257" y="0"/>
                    <a:pt x="7155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28575">
              <a:solidFill>
                <a:srgbClr val="D69F72"/>
              </a:solidFill>
            </a:ln>
          </p:spPr>
        </p:sp>
        <p:sp>
          <p:nvSpPr>
            <p:cNvPr id="4" name="TextBox 4"/>
            <p:cNvSpPr txBox="1"/>
            <p:nvPr/>
          </p:nvSpPr>
          <p:spPr>
            <a:xfrm>
              <a:off x="0" y="57150"/>
              <a:ext cx="812800" cy="755650"/>
            </a:xfrm>
            <a:prstGeom prst="rect">
              <a:avLst/>
            </a:prstGeom>
          </p:spPr>
          <p:txBody>
            <a:bodyPr lIns="50006" tIns="50006" rIns="50006" bIns="50006" rtlCol="0" anchor="b"/>
            <a:lstStyle/>
            <a:p>
              <a:pPr algn="ctr">
                <a:lnSpc>
                  <a:spcPts val="3248"/>
                </a:lnSpc>
              </a:pPr>
              <a:endParaRPr/>
            </a:p>
          </p:txBody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3328235" y="1334723"/>
            <a:ext cx="6227442" cy="6750615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5136439" y="8635201"/>
            <a:ext cx="1305517" cy="0"/>
          </a:xfrm>
          <a:prstGeom prst="line">
            <a:avLst/>
          </a:prstGeom>
          <a:ln w="28575" cap="flat">
            <a:solidFill>
              <a:srgbClr val="D69F72"/>
            </a:solidFill>
            <a:prstDash val="solid"/>
            <a:headEnd type="none" w="sm" len="sm"/>
            <a:tailEnd type="arrow" w="med" len="sm"/>
          </a:ln>
        </p:spPr>
      </p:sp>
      <p:grpSp>
        <p:nvGrpSpPr>
          <p:cNvPr id="7" name="Group 7"/>
          <p:cNvGrpSpPr/>
          <p:nvPr/>
        </p:nvGrpSpPr>
        <p:grpSpPr>
          <a:xfrm>
            <a:off x="16973550" y="8349451"/>
            <a:ext cx="571500" cy="571500"/>
            <a:chOff x="0" y="0"/>
            <a:chExt cx="812800" cy="812800"/>
          </a:xfrm>
        </p:grpSpPr>
        <p:sp>
          <p:nvSpPr>
            <p:cNvPr id="8" name="Freeform 8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69F72"/>
            </a:solidFill>
          </p:spPr>
        </p:sp>
        <p:sp>
          <p:nvSpPr>
            <p:cNvPr id="9" name="TextBox 9"/>
            <p:cNvSpPr txBox="1"/>
            <p:nvPr/>
          </p:nvSpPr>
          <p:spPr>
            <a:xfrm>
              <a:off x="76200" y="123825"/>
              <a:ext cx="660400" cy="6127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98"/>
                </a:lnSpc>
              </a:pPr>
              <a:endParaRPr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1767836" y="648789"/>
            <a:ext cx="759822" cy="759822"/>
            <a:chOff x="0" y="0"/>
            <a:chExt cx="812800" cy="812800"/>
          </a:xfrm>
        </p:grpSpPr>
        <p:sp>
          <p:nvSpPr>
            <p:cNvPr id="11" name="Freeform 11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69F72"/>
            </a:solidFill>
          </p:spPr>
        </p:sp>
        <p:sp>
          <p:nvSpPr>
            <p:cNvPr id="12" name="TextBox 12"/>
            <p:cNvSpPr txBox="1"/>
            <p:nvPr/>
          </p:nvSpPr>
          <p:spPr>
            <a:xfrm>
              <a:off x="76200" y="123825"/>
              <a:ext cx="660400" cy="6127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98"/>
                </a:lnSpc>
              </a:pPr>
              <a:endParaRPr/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1028700" y="206071"/>
            <a:ext cx="8559110" cy="5950760"/>
            <a:chOff x="0" y="0"/>
            <a:chExt cx="11412147" cy="7934347"/>
          </a:xfrm>
        </p:grpSpPr>
        <p:pic>
          <p:nvPicPr>
            <p:cNvPr id="14" name="Picture 14"/>
            <p:cNvPicPr>
              <a:picLocks noChangeAspect="1"/>
            </p:cNvPicPr>
            <p:nvPr/>
          </p:nvPicPr>
          <p:blipFill>
            <a:blip r:embed="rId3"/>
            <a:srcRect r="57373"/>
            <a:stretch>
              <a:fillRect/>
            </a:stretch>
          </p:blipFill>
          <p:spPr>
            <a:xfrm>
              <a:off x="0" y="0"/>
              <a:ext cx="4736097" cy="7856259"/>
            </a:xfrm>
            <a:prstGeom prst="rect">
              <a:avLst/>
            </a:prstGeom>
          </p:spPr>
        </p:pic>
        <p:pic>
          <p:nvPicPr>
            <p:cNvPr id="15" name="Picture 15"/>
            <p:cNvPicPr>
              <a:picLocks noChangeAspect="1"/>
            </p:cNvPicPr>
            <p:nvPr/>
          </p:nvPicPr>
          <p:blipFill>
            <a:blip r:embed="rId4"/>
            <a:srcRect l="42561"/>
            <a:stretch>
              <a:fillRect/>
            </a:stretch>
          </p:blipFill>
          <p:spPr>
            <a:xfrm>
              <a:off x="5030218" y="78088"/>
              <a:ext cx="6381929" cy="7856259"/>
            </a:xfrm>
            <a:prstGeom prst="rect">
              <a:avLst/>
            </a:prstGeom>
          </p:spPr>
        </p:pic>
      </p:grpSp>
      <p:sp>
        <p:nvSpPr>
          <p:cNvPr id="16" name="TextBox 16"/>
          <p:cNvSpPr txBox="1"/>
          <p:nvPr/>
        </p:nvSpPr>
        <p:spPr>
          <a:xfrm>
            <a:off x="1802639" y="8493929"/>
            <a:ext cx="10158205" cy="3365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498"/>
              </a:lnSpc>
            </a:pPr>
            <a:r>
              <a:rPr lang="en-US" sz="2498" u="sng" dirty="0">
                <a:solidFill>
                  <a:schemeClr val="accent6">
                    <a:lumMod val="60000"/>
                    <a:lumOff val="40000"/>
                  </a:schemeClr>
                </a:solidFill>
                <a:latin typeface="Garet 1"/>
                <a:hlinkClick r:id="rId5" tooltip="https://www.isia2023.com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www.isia2023.com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1767836" y="5871346"/>
            <a:ext cx="10193008" cy="22014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200"/>
              </a:lnSpc>
            </a:pPr>
            <a:r>
              <a:rPr lang="en-US" sz="3000" dirty="0">
                <a:solidFill>
                  <a:srgbClr val="D69F72"/>
                </a:solidFill>
                <a:latin typeface="Montserrat Semi-Bold"/>
              </a:rPr>
              <a:t>SOCIAL INNOVATION AWARD</a:t>
            </a:r>
          </a:p>
          <a:p>
            <a:pPr>
              <a:lnSpc>
                <a:spcPts val="7200"/>
              </a:lnSpc>
            </a:pPr>
            <a:r>
              <a:rPr lang="en-US" sz="8000" dirty="0">
                <a:solidFill>
                  <a:srgbClr val="D69F72"/>
                </a:solidFill>
                <a:latin typeface="Montserrat Semi-Bold"/>
              </a:rPr>
              <a:t>JUDUL PROGRAM</a:t>
            </a:r>
          </a:p>
          <a:p>
            <a:pPr>
              <a:lnSpc>
                <a:spcPts val="2700"/>
              </a:lnSpc>
            </a:pPr>
            <a:r>
              <a:rPr lang="en-US" sz="3000" dirty="0">
                <a:solidFill>
                  <a:srgbClr val="D69F72"/>
                </a:solidFill>
                <a:latin typeface="Montserrat Semi-Bold"/>
              </a:rPr>
              <a:t>BIDANG PROGRAM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5136439" y="8635201"/>
            <a:ext cx="1305517" cy="0"/>
          </a:xfrm>
          <a:prstGeom prst="line">
            <a:avLst/>
          </a:prstGeom>
          <a:ln w="28575" cap="flat">
            <a:solidFill>
              <a:srgbClr val="D69F72"/>
            </a:solidFill>
            <a:prstDash val="solid"/>
            <a:headEnd type="none" w="sm" len="sm"/>
            <a:tailEnd type="arrow" w="med" len="sm"/>
          </a:ln>
        </p:spPr>
      </p:sp>
      <p:grpSp>
        <p:nvGrpSpPr>
          <p:cNvPr id="3" name="Group 3"/>
          <p:cNvGrpSpPr/>
          <p:nvPr/>
        </p:nvGrpSpPr>
        <p:grpSpPr>
          <a:xfrm>
            <a:off x="16973550" y="8349451"/>
            <a:ext cx="571500" cy="571500"/>
            <a:chOff x="0" y="0"/>
            <a:chExt cx="812800" cy="812800"/>
          </a:xfrm>
        </p:grpSpPr>
        <p:sp>
          <p:nvSpPr>
            <p:cNvPr id="4" name="Freeform 4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69F72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76200" y="123825"/>
              <a:ext cx="660400" cy="6127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98"/>
                </a:lnSpc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16973550" y="7599018"/>
            <a:ext cx="571500" cy="571500"/>
            <a:chOff x="0" y="0"/>
            <a:chExt cx="812800" cy="812800"/>
          </a:xfrm>
        </p:grpSpPr>
        <p:sp>
          <p:nvSpPr>
            <p:cNvPr id="7" name="Freeform 7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69F72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76200" y="123825"/>
              <a:ext cx="660400" cy="6127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98"/>
                </a:lnSpc>
              </a:pPr>
              <a:endParaRPr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1767836" y="648789"/>
            <a:ext cx="759822" cy="759822"/>
            <a:chOff x="0" y="0"/>
            <a:chExt cx="812800" cy="812800"/>
          </a:xfrm>
        </p:grpSpPr>
        <p:sp>
          <p:nvSpPr>
            <p:cNvPr id="10" name="Freeform 10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69F72"/>
            </a:solidFill>
          </p:spPr>
        </p:sp>
        <p:sp>
          <p:nvSpPr>
            <p:cNvPr id="11" name="TextBox 11"/>
            <p:cNvSpPr txBox="1"/>
            <p:nvPr/>
          </p:nvSpPr>
          <p:spPr>
            <a:xfrm>
              <a:off x="76200" y="123825"/>
              <a:ext cx="660400" cy="6127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98"/>
                </a:lnSpc>
              </a:pPr>
              <a:endParaRPr/>
            </a:p>
          </p:txBody>
        </p:sp>
      </p:grpSp>
      <p:pic>
        <p:nvPicPr>
          <p:cNvPr id="12" name="Picture 1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5009469">
            <a:off x="-243459" y="4548976"/>
            <a:ext cx="2544318" cy="8229600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-4941856" flipH="1">
            <a:off x="15987141" y="-2360557"/>
            <a:ext cx="2544318" cy="8229600"/>
          </a:xfrm>
          <a:prstGeom prst="rect">
            <a:avLst/>
          </a:prstGeom>
        </p:spPr>
      </p:pic>
      <p:sp>
        <p:nvSpPr>
          <p:cNvPr id="14" name="TextBox 14"/>
          <p:cNvSpPr txBox="1"/>
          <p:nvPr/>
        </p:nvSpPr>
        <p:spPr>
          <a:xfrm>
            <a:off x="1028700" y="1935218"/>
            <a:ext cx="16230600" cy="72389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399"/>
              </a:lnSpc>
            </a:pPr>
            <a:r>
              <a:rPr lang="en-US" sz="5999">
                <a:solidFill>
                  <a:srgbClr val="D69F72"/>
                </a:solidFill>
                <a:latin typeface="Montserrat Semi-Bold Bold Italics"/>
              </a:rPr>
              <a:t>TABLE OF CONTENTS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2147747" y="3290465"/>
            <a:ext cx="8784832" cy="39719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47711" lvl="1" indent="-323856">
              <a:lnSpc>
                <a:spcPts val="4500"/>
              </a:lnSpc>
              <a:buFont typeface="Arial"/>
              <a:buChar char="•"/>
            </a:pPr>
            <a:r>
              <a:rPr lang="en-US" sz="3000">
                <a:solidFill>
                  <a:srgbClr val="D69F72"/>
                </a:solidFill>
                <a:latin typeface="Montserrat Semi-Bold"/>
              </a:rPr>
              <a:t>Profil Perusahaan</a:t>
            </a:r>
          </a:p>
          <a:p>
            <a:pPr marL="647711" lvl="1" indent="-323856">
              <a:lnSpc>
                <a:spcPts val="4500"/>
              </a:lnSpc>
              <a:buFont typeface="Arial"/>
              <a:buChar char="•"/>
            </a:pPr>
            <a:r>
              <a:rPr lang="en-US" sz="3000">
                <a:solidFill>
                  <a:srgbClr val="D69F72"/>
                </a:solidFill>
                <a:latin typeface="Montserrat Semi-Bold"/>
              </a:rPr>
              <a:t>Latar Belakang Program</a:t>
            </a:r>
          </a:p>
          <a:p>
            <a:pPr marL="647711" lvl="1" indent="-323856">
              <a:lnSpc>
                <a:spcPts val="4500"/>
              </a:lnSpc>
              <a:buFont typeface="Arial"/>
              <a:buChar char="•"/>
            </a:pPr>
            <a:r>
              <a:rPr lang="en-US" sz="3000">
                <a:solidFill>
                  <a:srgbClr val="D69F72"/>
                </a:solidFill>
                <a:latin typeface="Montserrat Semi-Bold"/>
              </a:rPr>
              <a:t>Logical Framework Approach (LFA)</a:t>
            </a:r>
          </a:p>
          <a:p>
            <a:pPr marL="647711" lvl="1" indent="-323856">
              <a:lnSpc>
                <a:spcPts val="4500"/>
              </a:lnSpc>
              <a:buFont typeface="Arial"/>
              <a:buChar char="•"/>
            </a:pPr>
            <a:r>
              <a:rPr lang="en-US" sz="3000">
                <a:solidFill>
                  <a:srgbClr val="D69F72"/>
                </a:solidFill>
                <a:latin typeface="Montserrat Semi-Bold"/>
              </a:rPr>
              <a:t>Kegiatan/Program </a:t>
            </a:r>
          </a:p>
          <a:p>
            <a:pPr marL="647711" lvl="1" indent="-323856">
              <a:lnSpc>
                <a:spcPts val="4500"/>
              </a:lnSpc>
              <a:buFont typeface="Arial"/>
              <a:buChar char="•"/>
            </a:pPr>
            <a:r>
              <a:rPr lang="en-US" sz="3000">
                <a:solidFill>
                  <a:srgbClr val="D69F72"/>
                </a:solidFill>
                <a:latin typeface="Montserrat Semi-Bold"/>
              </a:rPr>
              <a:t>Aspek Inovasi Program</a:t>
            </a:r>
          </a:p>
          <a:p>
            <a:pPr marL="647711" lvl="1" indent="-323856">
              <a:lnSpc>
                <a:spcPts val="4500"/>
              </a:lnSpc>
              <a:buFont typeface="Arial"/>
              <a:buChar char="•"/>
            </a:pPr>
            <a:r>
              <a:rPr lang="en-US" sz="3000">
                <a:solidFill>
                  <a:srgbClr val="D69F72"/>
                </a:solidFill>
                <a:latin typeface="Montserrat Semi-Bold"/>
              </a:rPr>
              <a:t>Pelibatan Stakeholder (Pentahelix)</a:t>
            </a:r>
          </a:p>
          <a:p>
            <a:pPr marL="647711" lvl="1" indent="-323856">
              <a:lnSpc>
                <a:spcPts val="4500"/>
              </a:lnSpc>
              <a:buFont typeface="Arial"/>
              <a:buChar char="•"/>
            </a:pPr>
            <a:r>
              <a:rPr lang="en-US" sz="3000">
                <a:solidFill>
                  <a:srgbClr val="D69F72"/>
                </a:solidFill>
                <a:latin typeface="Montserrat Semi-Bold"/>
              </a:rPr>
              <a:t>Dampak Terukur (Impact)</a:t>
            </a:r>
          </a:p>
        </p:txBody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3"/>
          <a:srcRect r="57373"/>
          <a:stretch>
            <a:fillRect/>
          </a:stretch>
        </p:blipFill>
        <p:spPr>
          <a:xfrm>
            <a:off x="13707227" y="1992574"/>
            <a:ext cx="3552073" cy="589219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5136439" y="8635201"/>
            <a:ext cx="1305517" cy="0"/>
          </a:xfrm>
          <a:prstGeom prst="line">
            <a:avLst/>
          </a:prstGeom>
          <a:ln w="28575" cap="flat">
            <a:solidFill>
              <a:srgbClr val="D69F72"/>
            </a:solidFill>
            <a:prstDash val="solid"/>
            <a:headEnd type="none" w="sm" len="sm"/>
            <a:tailEnd type="arrow" w="med" len="sm"/>
          </a:ln>
        </p:spPr>
      </p:sp>
      <p:grpSp>
        <p:nvGrpSpPr>
          <p:cNvPr id="3" name="Group 3"/>
          <p:cNvGrpSpPr/>
          <p:nvPr/>
        </p:nvGrpSpPr>
        <p:grpSpPr>
          <a:xfrm>
            <a:off x="16973550" y="8349451"/>
            <a:ext cx="571500" cy="571500"/>
            <a:chOff x="0" y="0"/>
            <a:chExt cx="812800" cy="812800"/>
          </a:xfrm>
        </p:grpSpPr>
        <p:sp>
          <p:nvSpPr>
            <p:cNvPr id="4" name="Freeform 4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69F72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76200" y="123825"/>
              <a:ext cx="660400" cy="6127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98"/>
                </a:lnSpc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16973550" y="7599018"/>
            <a:ext cx="571500" cy="571500"/>
            <a:chOff x="0" y="0"/>
            <a:chExt cx="812800" cy="812800"/>
          </a:xfrm>
        </p:grpSpPr>
        <p:sp>
          <p:nvSpPr>
            <p:cNvPr id="7" name="Freeform 7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69F72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76200" y="123825"/>
              <a:ext cx="660400" cy="6127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98"/>
                </a:lnSpc>
              </a:pPr>
              <a:endParaRPr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16973550" y="6846543"/>
            <a:ext cx="571500" cy="571500"/>
            <a:chOff x="0" y="0"/>
            <a:chExt cx="812800" cy="812800"/>
          </a:xfrm>
        </p:grpSpPr>
        <p:sp>
          <p:nvSpPr>
            <p:cNvPr id="10" name="Freeform 10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69F72"/>
            </a:solidFill>
          </p:spPr>
        </p:sp>
        <p:sp>
          <p:nvSpPr>
            <p:cNvPr id="11" name="TextBox 11"/>
            <p:cNvSpPr txBox="1"/>
            <p:nvPr/>
          </p:nvSpPr>
          <p:spPr>
            <a:xfrm>
              <a:off x="76200" y="123825"/>
              <a:ext cx="660400" cy="6127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98"/>
                </a:lnSpc>
              </a:pPr>
              <a:endParaRPr/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1767836" y="648789"/>
            <a:ext cx="759822" cy="759822"/>
            <a:chOff x="0" y="0"/>
            <a:chExt cx="812800" cy="812800"/>
          </a:xfrm>
        </p:grpSpPr>
        <p:sp>
          <p:nvSpPr>
            <p:cNvPr id="13" name="Freeform 13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69F72"/>
            </a:solidFill>
          </p:spPr>
        </p:sp>
        <p:sp>
          <p:nvSpPr>
            <p:cNvPr id="14" name="TextBox 14"/>
            <p:cNvSpPr txBox="1"/>
            <p:nvPr/>
          </p:nvSpPr>
          <p:spPr>
            <a:xfrm>
              <a:off x="76200" y="123825"/>
              <a:ext cx="660400" cy="6127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98"/>
                </a:lnSpc>
              </a:pPr>
              <a:endParaRPr/>
            </a:p>
          </p:txBody>
        </p:sp>
      </p:grpSp>
      <p:pic>
        <p:nvPicPr>
          <p:cNvPr id="15" name="Picture 1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flipH="1">
            <a:off x="14537084" y="1050159"/>
            <a:ext cx="6015932" cy="4093341"/>
          </a:xfrm>
          <a:prstGeom prst="rect">
            <a:avLst/>
          </a:prstGeom>
        </p:spPr>
      </p:pic>
      <p:sp>
        <p:nvSpPr>
          <p:cNvPr id="16" name="TextBox 16"/>
          <p:cNvSpPr txBox="1"/>
          <p:nvPr/>
        </p:nvSpPr>
        <p:spPr>
          <a:xfrm>
            <a:off x="1028700" y="1935218"/>
            <a:ext cx="16230600" cy="72389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399"/>
              </a:lnSpc>
            </a:pPr>
            <a:r>
              <a:rPr lang="en-US" sz="5999">
                <a:solidFill>
                  <a:srgbClr val="D69F72"/>
                </a:solidFill>
                <a:latin typeface="Montserrat Semi-Bold Bold Italics"/>
              </a:rPr>
              <a:t>PROFIL PERUSAHAAN</a:t>
            </a:r>
          </a:p>
        </p:txBody>
      </p:sp>
      <p:grpSp>
        <p:nvGrpSpPr>
          <p:cNvPr id="17" name="Group 17"/>
          <p:cNvGrpSpPr>
            <a:grpSpLocks noChangeAspect="1"/>
          </p:cNvGrpSpPr>
          <p:nvPr/>
        </p:nvGrpSpPr>
        <p:grpSpPr>
          <a:xfrm>
            <a:off x="1028700" y="3096830"/>
            <a:ext cx="4272419" cy="6161470"/>
            <a:chOff x="0" y="0"/>
            <a:chExt cx="6224905" cy="8977249"/>
          </a:xfrm>
        </p:grpSpPr>
        <p:sp>
          <p:nvSpPr>
            <p:cNvPr id="18" name="Freeform 18"/>
            <p:cNvSpPr/>
            <p:nvPr/>
          </p:nvSpPr>
          <p:spPr>
            <a:xfrm>
              <a:off x="648843" y="391922"/>
              <a:ext cx="4927219" cy="8193405"/>
            </a:xfrm>
            <a:custGeom>
              <a:avLst/>
              <a:gdLst/>
              <a:ahLst/>
              <a:cxnLst/>
              <a:rect l="l" t="t" r="r" b="b"/>
              <a:pathLst>
                <a:path w="4927219" h="8193405">
                  <a:moveTo>
                    <a:pt x="2463673" y="0"/>
                  </a:moveTo>
                  <a:cubicBezTo>
                    <a:pt x="3742436" y="7620"/>
                    <a:pt x="4908804" y="1092708"/>
                    <a:pt x="4927219" y="2446274"/>
                  </a:cubicBezTo>
                  <a:lnTo>
                    <a:pt x="4927219" y="8193405"/>
                  </a:lnTo>
                  <a:lnTo>
                    <a:pt x="0" y="8193405"/>
                  </a:lnTo>
                  <a:lnTo>
                    <a:pt x="0" y="2446274"/>
                  </a:lnTo>
                  <a:cubicBezTo>
                    <a:pt x="18542" y="1092708"/>
                    <a:pt x="1184783" y="7620"/>
                    <a:pt x="2463673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2700">
              <a:solidFill>
                <a:srgbClr val="000000"/>
              </a:solidFill>
            </a:ln>
          </p:spPr>
        </p:sp>
        <p:sp>
          <p:nvSpPr>
            <p:cNvPr id="19" name="Freeform 19"/>
            <p:cNvSpPr/>
            <p:nvPr/>
          </p:nvSpPr>
          <p:spPr>
            <a:xfrm>
              <a:off x="0" y="1397"/>
              <a:ext cx="6224905" cy="8974582"/>
            </a:xfrm>
            <a:custGeom>
              <a:avLst/>
              <a:gdLst/>
              <a:ahLst/>
              <a:cxnLst/>
              <a:rect l="l" t="t" r="r" b="b"/>
              <a:pathLst>
                <a:path w="6224905" h="8974582">
                  <a:moveTo>
                    <a:pt x="4823460" y="1102106"/>
                  </a:moveTo>
                  <a:cubicBezTo>
                    <a:pt x="4356227" y="647573"/>
                    <a:pt x="3732530" y="384683"/>
                    <a:pt x="3112516" y="381000"/>
                  </a:cubicBezTo>
                  <a:lnTo>
                    <a:pt x="3112389" y="381000"/>
                  </a:lnTo>
                  <a:cubicBezTo>
                    <a:pt x="2492248" y="384683"/>
                    <a:pt x="1868678" y="647446"/>
                    <a:pt x="1401445" y="1102106"/>
                  </a:cubicBezTo>
                  <a:cubicBezTo>
                    <a:pt x="918845" y="1571625"/>
                    <a:pt x="648208" y="2187575"/>
                    <a:pt x="639445" y="2836799"/>
                  </a:cubicBezTo>
                  <a:lnTo>
                    <a:pt x="639445" y="8593455"/>
                  </a:lnTo>
                  <a:lnTo>
                    <a:pt x="5585587" y="8593455"/>
                  </a:lnTo>
                  <a:lnTo>
                    <a:pt x="5585587" y="2836672"/>
                  </a:lnTo>
                  <a:cubicBezTo>
                    <a:pt x="5576697" y="2187575"/>
                    <a:pt x="5306060" y="1571498"/>
                    <a:pt x="4823460" y="1102106"/>
                  </a:cubicBezTo>
                  <a:close/>
                  <a:moveTo>
                    <a:pt x="5566537" y="8574405"/>
                  </a:moveTo>
                  <a:lnTo>
                    <a:pt x="658368" y="8574405"/>
                  </a:lnTo>
                  <a:lnTo>
                    <a:pt x="658368" y="2836926"/>
                  </a:lnTo>
                  <a:cubicBezTo>
                    <a:pt x="667131" y="2192909"/>
                    <a:pt x="935736" y="1581658"/>
                    <a:pt x="1414653" y="1115695"/>
                  </a:cubicBezTo>
                  <a:cubicBezTo>
                    <a:pt x="1878457" y="664464"/>
                    <a:pt x="2497201" y="403606"/>
                    <a:pt x="3112389" y="400050"/>
                  </a:cubicBezTo>
                  <a:cubicBezTo>
                    <a:pt x="3727577" y="403733"/>
                    <a:pt x="4346448" y="664591"/>
                    <a:pt x="4810125" y="1115695"/>
                  </a:cubicBezTo>
                  <a:cubicBezTo>
                    <a:pt x="5289042" y="1581658"/>
                    <a:pt x="5557647" y="2192909"/>
                    <a:pt x="5566410" y="2836799"/>
                  </a:cubicBezTo>
                  <a:lnTo>
                    <a:pt x="5566410" y="8574405"/>
                  </a:lnTo>
                  <a:close/>
                  <a:moveTo>
                    <a:pt x="6224905" y="3335147"/>
                  </a:moveTo>
                  <a:cubicBezTo>
                    <a:pt x="6082792" y="3314700"/>
                    <a:pt x="6006973" y="3227705"/>
                    <a:pt x="5966460" y="3137662"/>
                  </a:cubicBezTo>
                  <a:lnTo>
                    <a:pt x="5966460" y="2831465"/>
                  </a:lnTo>
                  <a:cubicBezTo>
                    <a:pt x="5956173" y="2080641"/>
                    <a:pt x="5644642" y="1369441"/>
                    <a:pt x="5089144" y="828929"/>
                  </a:cubicBezTo>
                  <a:cubicBezTo>
                    <a:pt x="4552061" y="306451"/>
                    <a:pt x="3832352" y="4191"/>
                    <a:pt x="3114675" y="0"/>
                  </a:cubicBezTo>
                  <a:lnTo>
                    <a:pt x="3110103" y="0"/>
                  </a:lnTo>
                  <a:cubicBezTo>
                    <a:pt x="2392553" y="4191"/>
                    <a:pt x="1672844" y="306451"/>
                    <a:pt x="1135634" y="828929"/>
                  </a:cubicBezTo>
                  <a:cubicBezTo>
                    <a:pt x="580136" y="1369314"/>
                    <a:pt x="268605" y="2080514"/>
                    <a:pt x="258318" y="2831592"/>
                  </a:cubicBezTo>
                  <a:lnTo>
                    <a:pt x="258318" y="6489573"/>
                  </a:lnTo>
                  <a:cubicBezTo>
                    <a:pt x="217805" y="6579616"/>
                    <a:pt x="141986" y="6666611"/>
                    <a:pt x="0" y="6687058"/>
                  </a:cubicBezTo>
                  <a:cubicBezTo>
                    <a:pt x="142113" y="6707505"/>
                    <a:pt x="217932" y="6794501"/>
                    <a:pt x="258318" y="6884543"/>
                  </a:cubicBezTo>
                  <a:lnTo>
                    <a:pt x="258318" y="8974582"/>
                  </a:lnTo>
                  <a:lnTo>
                    <a:pt x="5966460" y="8974582"/>
                  </a:lnTo>
                  <a:lnTo>
                    <a:pt x="5966460" y="3532759"/>
                  </a:lnTo>
                  <a:cubicBezTo>
                    <a:pt x="6006973" y="3442589"/>
                    <a:pt x="6082792" y="3355594"/>
                    <a:pt x="6224905" y="3335147"/>
                  </a:cubicBezTo>
                  <a:close/>
                  <a:moveTo>
                    <a:pt x="277368" y="8955405"/>
                  </a:moveTo>
                  <a:lnTo>
                    <a:pt x="277368" y="6884416"/>
                  </a:lnTo>
                  <a:cubicBezTo>
                    <a:pt x="317881" y="6794373"/>
                    <a:pt x="393700" y="6707505"/>
                    <a:pt x="535686" y="6687058"/>
                  </a:cubicBezTo>
                  <a:cubicBezTo>
                    <a:pt x="393700" y="6666611"/>
                    <a:pt x="317881" y="6579616"/>
                    <a:pt x="277368" y="6489700"/>
                  </a:cubicBezTo>
                  <a:lnTo>
                    <a:pt x="277368" y="2831846"/>
                  </a:lnTo>
                  <a:cubicBezTo>
                    <a:pt x="287528" y="2086102"/>
                    <a:pt x="597027" y="1379601"/>
                    <a:pt x="1148969" y="842772"/>
                  </a:cubicBezTo>
                  <a:cubicBezTo>
                    <a:pt x="1682623" y="323469"/>
                    <a:pt x="2397506" y="23241"/>
                    <a:pt x="3110230" y="19050"/>
                  </a:cubicBezTo>
                  <a:lnTo>
                    <a:pt x="3114675" y="19050"/>
                  </a:lnTo>
                  <a:cubicBezTo>
                    <a:pt x="3827399" y="23241"/>
                    <a:pt x="4542282" y="323469"/>
                    <a:pt x="5075936" y="842645"/>
                  </a:cubicBezTo>
                  <a:cubicBezTo>
                    <a:pt x="5627878" y="1379601"/>
                    <a:pt x="5937377" y="2085975"/>
                    <a:pt x="5947537" y="2831592"/>
                  </a:cubicBezTo>
                  <a:lnTo>
                    <a:pt x="5947537" y="3137789"/>
                  </a:lnTo>
                  <a:cubicBezTo>
                    <a:pt x="5907024" y="3227705"/>
                    <a:pt x="5831205" y="3314700"/>
                    <a:pt x="5689219" y="3335147"/>
                  </a:cubicBezTo>
                  <a:cubicBezTo>
                    <a:pt x="5831205" y="3355594"/>
                    <a:pt x="5907024" y="3442462"/>
                    <a:pt x="5947537" y="3532505"/>
                  </a:cubicBezTo>
                  <a:lnTo>
                    <a:pt x="5947537" y="8955405"/>
                  </a:lnTo>
                  <a:lnTo>
                    <a:pt x="277368" y="8955405"/>
                  </a:lnTo>
                  <a:close/>
                </a:path>
              </a:pathLst>
            </a:custGeom>
            <a:solidFill>
              <a:srgbClr val="D69F72"/>
            </a:solidFill>
          </p:spPr>
        </p:sp>
      </p:grpSp>
      <p:sp>
        <p:nvSpPr>
          <p:cNvPr id="20" name="TextBox 20"/>
          <p:cNvSpPr txBox="1"/>
          <p:nvPr/>
        </p:nvSpPr>
        <p:spPr>
          <a:xfrm>
            <a:off x="6520016" y="5801643"/>
            <a:ext cx="7375956" cy="3759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800"/>
              </a:lnSpc>
            </a:pPr>
            <a:r>
              <a:rPr lang="en-US" sz="2800">
                <a:solidFill>
                  <a:srgbClr val="D69F72"/>
                </a:solidFill>
                <a:latin typeface="Garet 1 Bold Italics"/>
              </a:rPr>
              <a:t>Jelaskan profil perusahaan</a:t>
            </a:r>
          </a:p>
        </p:txBody>
      </p:sp>
      <p:pic>
        <p:nvPicPr>
          <p:cNvPr id="21" name="Picture 21"/>
          <p:cNvPicPr>
            <a:picLocks noChangeAspect="1"/>
          </p:cNvPicPr>
          <p:nvPr/>
        </p:nvPicPr>
        <p:blipFill>
          <a:blip r:embed="rId3"/>
          <a:srcRect r="57373"/>
          <a:stretch>
            <a:fillRect/>
          </a:stretch>
        </p:blipFill>
        <p:spPr>
          <a:xfrm>
            <a:off x="11338353" y="5689104"/>
            <a:ext cx="3552073" cy="589219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5136439" y="8635201"/>
            <a:ext cx="1305517" cy="0"/>
          </a:xfrm>
          <a:prstGeom prst="line">
            <a:avLst/>
          </a:prstGeom>
          <a:ln w="28575" cap="flat">
            <a:solidFill>
              <a:srgbClr val="D69F72"/>
            </a:solidFill>
            <a:prstDash val="solid"/>
            <a:headEnd type="none" w="sm" len="sm"/>
            <a:tailEnd type="arrow" w="med" len="sm"/>
          </a:ln>
        </p:spPr>
      </p:sp>
      <p:grpSp>
        <p:nvGrpSpPr>
          <p:cNvPr id="3" name="Group 3"/>
          <p:cNvGrpSpPr/>
          <p:nvPr/>
        </p:nvGrpSpPr>
        <p:grpSpPr>
          <a:xfrm>
            <a:off x="16973550" y="8349451"/>
            <a:ext cx="571500" cy="571500"/>
            <a:chOff x="0" y="0"/>
            <a:chExt cx="812800" cy="812800"/>
          </a:xfrm>
        </p:grpSpPr>
        <p:sp>
          <p:nvSpPr>
            <p:cNvPr id="4" name="Freeform 4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69F72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76200" y="123825"/>
              <a:ext cx="660400" cy="6127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98"/>
                </a:lnSpc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16973550" y="7599018"/>
            <a:ext cx="571500" cy="571500"/>
            <a:chOff x="0" y="0"/>
            <a:chExt cx="812800" cy="812800"/>
          </a:xfrm>
        </p:grpSpPr>
        <p:sp>
          <p:nvSpPr>
            <p:cNvPr id="7" name="Freeform 7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69F72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76200" y="123825"/>
              <a:ext cx="660400" cy="6127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98"/>
                </a:lnSpc>
              </a:pPr>
              <a:endParaRPr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16973550" y="6846543"/>
            <a:ext cx="571500" cy="571500"/>
            <a:chOff x="0" y="0"/>
            <a:chExt cx="812800" cy="812800"/>
          </a:xfrm>
        </p:grpSpPr>
        <p:sp>
          <p:nvSpPr>
            <p:cNvPr id="10" name="Freeform 10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69F72"/>
            </a:solidFill>
          </p:spPr>
        </p:sp>
        <p:sp>
          <p:nvSpPr>
            <p:cNvPr id="11" name="TextBox 11"/>
            <p:cNvSpPr txBox="1"/>
            <p:nvPr/>
          </p:nvSpPr>
          <p:spPr>
            <a:xfrm>
              <a:off x="76200" y="123825"/>
              <a:ext cx="660400" cy="6127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98"/>
                </a:lnSpc>
              </a:pPr>
              <a:endParaRPr/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16973550" y="6094068"/>
            <a:ext cx="571500" cy="571500"/>
            <a:chOff x="0" y="0"/>
            <a:chExt cx="812800" cy="812800"/>
          </a:xfrm>
        </p:grpSpPr>
        <p:sp>
          <p:nvSpPr>
            <p:cNvPr id="13" name="Freeform 13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69F72"/>
            </a:solidFill>
          </p:spPr>
        </p:sp>
        <p:sp>
          <p:nvSpPr>
            <p:cNvPr id="14" name="TextBox 14"/>
            <p:cNvSpPr txBox="1"/>
            <p:nvPr/>
          </p:nvSpPr>
          <p:spPr>
            <a:xfrm>
              <a:off x="76200" y="123825"/>
              <a:ext cx="660400" cy="6127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98"/>
                </a:lnSpc>
              </a:pPr>
              <a:endParaRPr/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16973550" y="5341593"/>
            <a:ext cx="571500" cy="571500"/>
            <a:chOff x="0" y="0"/>
            <a:chExt cx="812800" cy="812800"/>
          </a:xfrm>
        </p:grpSpPr>
        <p:sp>
          <p:nvSpPr>
            <p:cNvPr id="16" name="Freeform 16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69F72"/>
            </a:solidFill>
          </p:spPr>
        </p:sp>
        <p:sp>
          <p:nvSpPr>
            <p:cNvPr id="17" name="TextBox 17"/>
            <p:cNvSpPr txBox="1"/>
            <p:nvPr/>
          </p:nvSpPr>
          <p:spPr>
            <a:xfrm>
              <a:off x="76200" y="123825"/>
              <a:ext cx="660400" cy="6127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98"/>
                </a:lnSpc>
              </a:pPr>
              <a:endParaRPr/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1767836" y="648789"/>
            <a:ext cx="759822" cy="759822"/>
            <a:chOff x="0" y="0"/>
            <a:chExt cx="812800" cy="812800"/>
          </a:xfrm>
        </p:grpSpPr>
        <p:sp>
          <p:nvSpPr>
            <p:cNvPr id="19" name="Freeform 19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69F72"/>
            </a:solidFill>
          </p:spPr>
        </p:sp>
        <p:sp>
          <p:nvSpPr>
            <p:cNvPr id="20" name="TextBox 20"/>
            <p:cNvSpPr txBox="1"/>
            <p:nvPr/>
          </p:nvSpPr>
          <p:spPr>
            <a:xfrm>
              <a:off x="76200" y="123825"/>
              <a:ext cx="660400" cy="6127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98"/>
                </a:lnSpc>
              </a:pPr>
              <a:endParaRPr/>
            </a:p>
          </p:txBody>
        </p:sp>
      </p:grpSp>
      <p:sp>
        <p:nvSpPr>
          <p:cNvPr id="21" name="TextBox 21"/>
          <p:cNvSpPr txBox="1"/>
          <p:nvPr/>
        </p:nvSpPr>
        <p:spPr>
          <a:xfrm>
            <a:off x="1028700" y="1935218"/>
            <a:ext cx="14300301" cy="72389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399"/>
              </a:lnSpc>
            </a:pPr>
            <a:r>
              <a:rPr lang="en-US" sz="5999" dirty="0">
                <a:solidFill>
                  <a:srgbClr val="D69F72"/>
                </a:solidFill>
                <a:latin typeface="Montserrat Semi-Bold Bold Italics"/>
              </a:rPr>
              <a:t>LATAR BELAKANG PROGRAM</a:t>
            </a:r>
          </a:p>
        </p:txBody>
      </p:sp>
      <p:grpSp>
        <p:nvGrpSpPr>
          <p:cNvPr id="22" name="Group 22"/>
          <p:cNvGrpSpPr/>
          <p:nvPr/>
        </p:nvGrpSpPr>
        <p:grpSpPr>
          <a:xfrm>
            <a:off x="1523045" y="3511855"/>
            <a:ext cx="15241910" cy="3906188"/>
            <a:chOff x="0" y="0"/>
            <a:chExt cx="3408597" cy="873553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3408597" cy="873553"/>
            </a:xfrm>
            <a:custGeom>
              <a:avLst/>
              <a:gdLst/>
              <a:ahLst/>
              <a:cxnLst/>
              <a:rect l="l" t="t" r="r" b="b"/>
              <a:pathLst>
                <a:path w="3408597" h="873553">
                  <a:moveTo>
                    <a:pt x="7619" y="0"/>
                  </a:moveTo>
                  <a:lnTo>
                    <a:pt x="3400978" y="0"/>
                  </a:lnTo>
                  <a:cubicBezTo>
                    <a:pt x="3405186" y="0"/>
                    <a:pt x="3408597" y="3411"/>
                    <a:pt x="3408597" y="7619"/>
                  </a:cubicBezTo>
                  <a:lnTo>
                    <a:pt x="3408597" y="865934"/>
                  </a:lnTo>
                  <a:cubicBezTo>
                    <a:pt x="3408597" y="870142"/>
                    <a:pt x="3405186" y="873553"/>
                    <a:pt x="3400978" y="873553"/>
                  </a:cubicBezTo>
                  <a:lnTo>
                    <a:pt x="7619" y="873553"/>
                  </a:lnTo>
                  <a:cubicBezTo>
                    <a:pt x="5598" y="873553"/>
                    <a:pt x="3660" y="872751"/>
                    <a:pt x="2232" y="871322"/>
                  </a:cubicBezTo>
                  <a:cubicBezTo>
                    <a:pt x="803" y="869893"/>
                    <a:pt x="0" y="867955"/>
                    <a:pt x="0" y="865934"/>
                  </a:cubicBezTo>
                  <a:lnTo>
                    <a:pt x="0" y="7619"/>
                  </a:lnTo>
                  <a:cubicBezTo>
                    <a:pt x="0" y="3411"/>
                    <a:pt x="3411" y="0"/>
                    <a:pt x="7619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28575">
              <a:solidFill>
                <a:srgbClr val="D69F72"/>
              </a:solidFill>
            </a:ln>
          </p:spPr>
        </p:sp>
        <p:sp>
          <p:nvSpPr>
            <p:cNvPr id="24" name="TextBox 24"/>
            <p:cNvSpPr txBox="1"/>
            <p:nvPr/>
          </p:nvSpPr>
          <p:spPr>
            <a:xfrm>
              <a:off x="0" y="57150"/>
              <a:ext cx="812800" cy="755650"/>
            </a:xfrm>
            <a:prstGeom prst="rect">
              <a:avLst/>
            </a:prstGeom>
          </p:spPr>
          <p:txBody>
            <a:bodyPr lIns="50006" tIns="50006" rIns="50006" bIns="50006" rtlCol="0" anchor="b"/>
            <a:lstStyle/>
            <a:p>
              <a:pPr algn="ctr">
                <a:lnSpc>
                  <a:spcPts val="3248"/>
                </a:lnSpc>
              </a:pPr>
              <a:endParaRPr/>
            </a:p>
          </p:txBody>
        </p:sp>
      </p:grpSp>
      <p:sp>
        <p:nvSpPr>
          <p:cNvPr id="25" name="TextBox 25"/>
          <p:cNvSpPr txBox="1"/>
          <p:nvPr/>
        </p:nvSpPr>
        <p:spPr>
          <a:xfrm>
            <a:off x="2090835" y="5522099"/>
            <a:ext cx="14674120" cy="4000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00"/>
              </a:lnSpc>
            </a:pPr>
            <a:r>
              <a:rPr lang="en-US" sz="3000">
                <a:solidFill>
                  <a:srgbClr val="D69F72"/>
                </a:solidFill>
                <a:latin typeface="Garet 1 Bold Italics"/>
              </a:rPr>
              <a:t>JELASKAN LATAR BELAKANG MASALAH SEHINGGA DIBUAT PROGRAM</a:t>
            </a:r>
          </a:p>
        </p:txBody>
      </p:sp>
      <p:sp>
        <p:nvSpPr>
          <p:cNvPr id="26" name="AutoShape 26"/>
          <p:cNvSpPr/>
          <p:nvPr/>
        </p:nvSpPr>
        <p:spPr>
          <a:xfrm>
            <a:off x="1523045" y="4470086"/>
            <a:ext cx="15241910" cy="0"/>
          </a:xfrm>
          <a:prstGeom prst="line">
            <a:avLst/>
          </a:prstGeom>
          <a:ln w="28575" cap="flat">
            <a:solidFill>
              <a:srgbClr val="D69F72"/>
            </a:solidFill>
            <a:prstDash val="solid"/>
            <a:headEnd type="none" w="sm" len="sm"/>
            <a:tailEnd type="none" w="sm" len="sm"/>
          </a:ln>
        </p:spPr>
      </p:sp>
      <p:pic>
        <p:nvPicPr>
          <p:cNvPr id="27" name="Picture 2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-630553">
            <a:off x="15884204" y="301840"/>
            <a:ext cx="2750192" cy="5405784"/>
          </a:xfrm>
          <a:prstGeom prst="rect">
            <a:avLst/>
          </a:prstGeom>
        </p:spPr>
      </p:pic>
      <p:pic>
        <p:nvPicPr>
          <p:cNvPr id="28" name="Picture 28"/>
          <p:cNvPicPr>
            <a:picLocks noChangeAspect="1"/>
          </p:cNvPicPr>
          <p:nvPr/>
        </p:nvPicPr>
        <p:blipFill>
          <a:blip r:embed="rId3"/>
          <a:srcRect r="57373"/>
          <a:stretch>
            <a:fillRect/>
          </a:stretch>
        </p:blipFill>
        <p:spPr>
          <a:xfrm>
            <a:off x="0" y="5464949"/>
            <a:ext cx="3552073" cy="589219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5136439" y="8635201"/>
            <a:ext cx="1305517" cy="0"/>
          </a:xfrm>
          <a:prstGeom prst="line">
            <a:avLst/>
          </a:prstGeom>
          <a:ln w="28575" cap="flat">
            <a:solidFill>
              <a:srgbClr val="D69F72"/>
            </a:solidFill>
            <a:prstDash val="solid"/>
            <a:headEnd type="none" w="sm" len="sm"/>
            <a:tailEnd type="arrow" w="med" len="sm"/>
          </a:ln>
        </p:spPr>
      </p:sp>
      <p:grpSp>
        <p:nvGrpSpPr>
          <p:cNvPr id="3" name="Group 3"/>
          <p:cNvGrpSpPr/>
          <p:nvPr/>
        </p:nvGrpSpPr>
        <p:grpSpPr>
          <a:xfrm>
            <a:off x="16973550" y="8349451"/>
            <a:ext cx="571500" cy="571500"/>
            <a:chOff x="0" y="0"/>
            <a:chExt cx="812800" cy="812800"/>
          </a:xfrm>
        </p:grpSpPr>
        <p:sp>
          <p:nvSpPr>
            <p:cNvPr id="4" name="Freeform 4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69F72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76200" y="123825"/>
              <a:ext cx="660400" cy="6127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98"/>
                </a:lnSpc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16973550" y="7597385"/>
            <a:ext cx="571500" cy="571500"/>
            <a:chOff x="0" y="0"/>
            <a:chExt cx="812800" cy="812800"/>
          </a:xfrm>
        </p:grpSpPr>
        <p:sp>
          <p:nvSpPr>
            <p:cNvPr id="7" name="Freeform 7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69F72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76200" y="123825"/>
              <a:ext cx="660400" cy="6127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98"/>
                </a:lnSpc>
              </a:pPr>
              <a:endParaRPr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16973550" y="6845318"/>
            <a:ext cx="571500" cy="571500"/>
            <a:chOff x="0" y="0"/>
            <a:chExt cx="812800" cy="812800"/>
          </a:xfrm>
        </p:grpSpPr>
        <p:sp>
          <p:nvSpPr>
            <p:cNvPr id="10" name="Freeform 10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69F72"/>
            </a:solidFill>
          </p:spPr>
        </p:sp>
        <p:sp>
          <p:nvSpPr>
            <p:cNvPr id="11" name="TextBox 11"/>
            <p:cNvSpPr txBox="1"/>
            <p:nvPr/>
          </p:nvSpPr>
          <p:spPr>
            <a:xfrm>
              <a:off x="76200" y="123825"/>
              <a:ext cx="660400" cy="6127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98"/>
                </a:lnSpc>
              </a:pPr>
              <a:endParaRPr/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16973550" y="6093251"/>
            <a:ext cx="571500" cy="571500"/>
            <a:chOff x="0" y="0"/>
            <a:chExt cx="812800" cy="812800"/>
          </a:xfrm>
        </p:grpSpPr>
        <p:sp>
          <p:nvSpPr>
            <p:cNvPr id="13" name="Freeform 13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69F72"/>
            </a:solidFill>
          </p:spPr>
        </p:sp>
        <p:sp>
          <p:nvSpPr>
            <p:cNvPr id="14" name="TextBox 14"/>
            <p:cNvSpPr txBox="1"/>
            <p:nvPr/>
          </p:nvSpPr>
          <p:spPr>
            <a:xfrm>
              <a:off x="76200" y="123825"/>
              <a:ext cx="660400" cy="6127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98"/>
                </a:lnSpc>
              </a:pPr>
              <a:endParaRPr/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16973550" y="5341185"/>
            <a:ext cx="571500" cy="571500"/>
            <a:chOff x="0" y="0"/>
            <a:chExt cx="812800" cy="812800"/>
          </a:xfrm>
        </p:grpSpPr>
        <p:sp>
          <p:nvSpPr>
            <p:cNvPr id="16" name="Freeform 16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69F72"/>
            </a:solidFill>
          </p:spPr>
        </p:sp>
        <p:sp>
          <p:nvSpPr>
            <p:cNvPr id="17" name="TextBox 17"/>
            <p:cNvSpPr txBox="1"/>
            <p:nvPr/>
          </p:nvSpPr>
          <p:spPr>
            <a:xfrm>
              <a:off x="76200" y="123825"/>
              <a:ext cx="660400" cy="6127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98"/>
                </a:lnSpc>
              </a:pPr>
              <a:endParaRPr/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16973550" y="4589118"/>
            <a:ext cx="571500" cy="571500"/>
            <a:chOff x="0" y="0"/>
            <a:chExt cx="812800" cy="812800"/>
          </a:xfrm>
        </p:grpSpPr>
        <p:sp>
          <p:nvSpPr>
            <p:cNvPr id="19" name="Freeform 19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69F72"/>
            </a:solidFill>
          </p:spPr>
        </p:sp>
        <p:sp>
          <p:nvSpPr>
            <p:cNvPr id="20" name="TextBox 20"/>
            <p:cNvSpPr txBox="1"/>
            <p:nvPr/>
          </p:nvSpPr>
          <p:spPr>
            <a:xfrm>
              <a:off x="76200" y="123825"/>
              <a:ext cx="660400" cy="6127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98"/>
                </a:lnSpc>
              </a:pPr>
              <a:endParaRPr/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1767836" y="648789"/>
            <a:ext cx="759822" cy="759822"/>
            <a:chOff x="0" y="0"/>
            <a:chExt cx="812800" cy="812800"/>
          </a:xfrm>
        </p:grpSpPr>
        <p:sp>
          <p:nvSpPr>
            <p:cNvPr id="22" name="Freeform 22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69F72"/>
            </a:solidFill>
          </p:spPr>
        </p:sp>
        <p:sp>
          <p:nvSpPr>
            <p:cNvPr id="23" name="TextBox 23"/>
            <p:cNvSpPr txBox="1"/>
            <p:nvPr/>
          </p:nvSpPr>
          <p:spPr>
            <a:xfrm>
              <a:off x="76200" y="123825"/>
              <a:ext cx="660400" cy="6127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98"/>
                </a:lnSpc>
              </a:pPr>
              <a:endParaRPr/>
            </a:p>
          </p:txBody>
        </p:sp>
      </p:grpSp>
      <p:sp>
        <p:nvSpPr>
          <p:cNvPr id="24" name="TextBox 24"/>
          <p:cNvSpPr txBox="1"/>
          <p:nvPr/>
        </p:nvSpPr>
        <p:spPr>
          <a:xfrm>
            <a:off x="1028700" y="1935218"/>
            <a:ext cx="14300301" cy="72389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399"/>
              </a:lnSpc>
            </a:pPr>
            <a:r>
              <a:rPr lang="en-US" sz="5999">
                <a:solidFill>
                  <a:srgbClr val="D69F72"/>
                </a:solidFill>
                <a:latin typeface="Montserrat Semi-Bold Bold Italics"/>
              </a:rPr>
              <a:t>LOGICAL FRAMEWORK APPROACH</a:t>
            </a:r>
          </a:p>
        </p:txBody>
      </p:sp>
      <p:grpSp>
        <p:nvGrpSpPr>
          <p:cNvPr id="25" name="Group 25"/>
          <p:cNvGrpSpPr/>
          <p:nvPr/>
        </p:nvGrpSpPr>
        <p:grpSpPr>
          <a:xfrm>
            <a:off x="1523045" y="3511855"/>
            <a:ext cx="15241910" cy="3906188"/>
            <a:chOff x="0" y="0"/>
            <a:chExt cx="3408597" cy="873553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3408597" cy="873553"/>
            </a:xfrm>
            <a:custGeom>
              <a:avLst/>
              <a:gdLst/>
              <a:ahLst/>
              <a:cxnLst/>
              <a:rect l="l" t="t" r="r" b="b"/>
              <a:pathLst>
                <a:path w="3408597" h="873553">
                  <a:moveTo>
                    <a:pt x="7619" y="0"/>
                  </a:moveTo>
                  <a:lnTo>
                    <a:pt x="3400978" y="0"/>
                  </a:lnTo>
                  <a:cubicBezTo>
                    <a:pt x="3405186" y="0"/>
                    <a:pt x="3408597" y="3411"/>
                    <a:pt x="3408597" y="7619"/>
                  </a:cubicBezTo>
                  <a:lnTo>
                    <a:pt x="3408597" y="865934"/>
                  </a:lnTo>
                  <a:cubicBezTo>
                    <a:pt x="3408597" y="870142"/>
                    <a:pt x="3405186" y="873553"/>
                    <a:pt x="3400978" y="873553"/>
                  </a:cubicBezTo>
                  <a:lnTo>
                    <a:pt x="7619" y="873553"/>
                  </a:lnTo>
                  <a:cubicBezTo>
                    <a:pt x="5598" y="873553"/>
                    <a:pt x="3660" y="872751"/>
                    <a:pt x="2232" y="871322"/>
                  </a:cubicBezTo>
                  <a:cubicBezTo>
                    <a:pt x="803" y="869893"/>
                    <a:pt x="0" y="867955"/>
                    <a:pt x="0" y="865934"/>
                  </a:cubicBezTo>
                  <a:lnTo>
                    <a:pt x="0" y="7619"/>
                  </a:lnTo>
                  <a:cubicBezTo>
                    <a:pt x="0" y="3411"/>
                    <a:pt x="3411" y="0"/>
                    <a:pt x="7619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28575">
              <a:solidFill>
                <a:srgbClr val="D69F72"/>
              </a:solidFill>
            </a:ln>
          </p:spPr>
        </p:sp>
        <p:sp>
          <p:nvSpPr>
            <p:cNvPr id="27" name="TextBox 27"/>
            <p:cNvSpPr txBox="1"/>
            <p:nvPr/>
          </p:nvSpPr>
          <p:spPr>
            <a:xfrm>
              <a:off x="0" y="57150"/>
              <a:ext cx="812800" cy="755650"/>
            </a:xfrm>
            <a:prstGeom prst="rect">
              <a:avLst/>
            </a:prstGeom>
          </p:spPr>
          <p:txBody>
            <a:bodyPr lIns="50006" tIns="50006" rIns="50006" bIns="50006" rtlCol="0" anchor="b"/>
            <a:lstStyle/>
            <a:p>
              <a:pPr algn="ctr">
                <a:lnSpc>
                  <a:spcPts val="3248"/>
                </a:lnSpc>
              </a:pPr>
              <a:endParaRPr/>
            </a:p>
          </p:txBody>
        </p:sp>
      </p:grpSp>
      <p:sp>
        <p:nvSpPr>
          <p:cNvPr id="28" name="TextBox 28"/>
          <p:cNvSpPr txBox="1"/>
          <p:nvPr/>
        </p:nvSpPr>
        <p:spPr>
          <a:xfrm>
            <a:off x="2090835" y="5388810"/>
            <a:ext cx="14674120" cy="7283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800"/>
              </a:lnSpc>
            </a:pPr>
            <a:r>
              <a:rPr lang="en-US" sz="2800">
                <a:solidFill>
                  <a:srgbClr val="D69F72"/>
                </a:solidFill>
                <a:latin typeface="Garet 1 Bold Italics"/>
              </a:rPr>
              <a:t>JELASKAN PENDEKATAN LOGIS PERUSAHAAN DALAM MENYELESAIKAN MASALAH MENGGUNAKAN TOOLS LFA</a:t>
            </a:r>
          </a:p>
        </p:txBody>
      </p:sp>
      <p:sp>
        <p:nvSpPr>
          <p:cNvPr id="29" name="AutoShape 29"/>
          <p:cNvSpPr/>
          <p:nvPr/>
        </p:nvSpPr>
        <p:spPr>
          <a:xfrm>
            <a:off x="1523045" y="4470086"/>
            <a:ext cx="15241910" cy="0"/>
          </a:xfrm>
          <a:prstGeom prst="line">
            <a:avLst/>
          </a:prstGeom>
          <a:ln w="28575" cap="flat">
            <a:solidFill>
              <a:srgbClr val="D69F72"/>
            </a:solidFill>
            <a:prstDash val="solid"/>
            <a:headEnd type="none" w="sm" len="sm"/>
            <a:tailEnd type="none" w="sm" len="sm"/>
          </a:ln>
        </p:spPr>
      </p:sp>
      <p:pic>
        <p:nvPicPr>
          <p:cNvPr id="30" name="Picture 3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flipH="1">
            <a:off x="-2542236" y="6564331"/>
            <a:ext cx="4527563" cy="4907927"/>
          </a:xfrm>
          <a:prstGeom prst="rect">
            <a:avLst/>
          </a:prstGeom>
        </p:spPr>
      </p:pic>
      <p:pic>
        <p:nvPicPr>
          <p:cNvPr id="31" name="Picture 3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5329001" y="424991"/>
            <a:ext cx="3239539" cy="3511696"/>
          </a:xfrm>
          <a:prstGeom prst="rect">
            <a:avLst/>
          </a:prstGeom>
        </p:spPr>
      </p:pic>
      <p:pic>
        <p:nvPicPr>
          <p:cNvPr id="32" name="Picture 32"/>
          <p:cNvPicPr>
            <a:picLocks noChangeAspect="1"/>
          </p:cNvPicPr>
          <p:nvPr/>
        </p:nvPicPr>
        <p:blipFill>
          <a:blip r:embed="rId3"/>
          <a:srcRect r="57373"/>
          <a:stretch>
            <a:fillRect/>
          </a:stretch>
        </p:blipFill>
        <p:spPr>
          <a:xfrm>
            <a:off x="11382221" y="5626935"/>
            <a:ext cx="3552073" cy="589219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5136439" y="8635201"/>
            <a:ext cx="1305517" cy="0"/>
          </a:xfrm>
          <a:prstGeom prst="line">
            <a:avLst/>
          </a:prstGeom>
          <a:ln w="28575" cap="flat">
            <a:solidFill>
              <a:srgbClr val="D69F72"/>
            </a:solidFill>
            <a:prstDash val="solid"/>
            <a:headEnd type="none" w="sm" len="sm"/>
            <a:tailEnd type="arrow" w="med" len="sm"/>
          </a:ln>
        </p:spPr>
      </p:sp>
      <p:grpSp>
        <p:nvGrpSpPr>
          <p:cNvPr id="3" name="Group 3"/>
          <p:cNvGrpSpPr/>
          <p:nvPr/>
        </p:nvGrpSpPr>
        <p:grpSpPr>
          <a:xfrm>
            <a:off x="16984567" y="8349451"/>
            <a:ext cx="571500" cy="571500"/>
            <a:chOff x="0" y="0"/>
            <a:chExt cx="812800" cy="812800"/>
          </a:xfrm>
        </p:grpSpPr>
        <p:sp>
          <p:nvSpPr>
            <p:cNvPr id="4" name="Freeform 4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69F72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76200" y="123825"/>
              <a:ext cx="660400" cy="6127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98"/>
                </a:lnSpc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16984567" y="7597203"/>
            <a:ext cx="571500" cy="571500"/>
            <a:chOff x="0" y="0"/>
            <a:chExt cx="812800" cy="812800"/>
          </a:xfrm>
        </p:grpSpPr>
        <p:sp>
          <p:nvSpPr>
            <p:cNvPr id="7" name="Freeform 7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69F72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76200" y="123825"/>
              <a:ext cx="660400" cy="6127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98"/>
                </a:lnSpc>
              </a:pPr>
              <a:endParaRPr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16984567" y="6844955"/>
            <a:ext cx="571500" cy="571500"/>
            <a:chOff x="0" y="0"/>
            <a:chExt cx="812800" cy="812800"/>
          </a:xfrm>
        </p:grpSpPr>
        <p:sp>
          <p:nvSpPr>
            <p:cNvPr id="10" name="Freeform 10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69F72"/>
            </a:solidFill>
          </p:spPr>
        </p:sp>
        <p:sp>
          <p:nvSpPr>
            <p:cNvPr id="11" name="TextBox 11"/>
            <p:cNvSpPr txBox="1"/>
            <p:nvPr/>
          </p:nvSpPr>
          <p:spPr>
            <a:xfrm>
              <a:off x="76200" y="123825"/>
              <a:ext cx="660400" cy="6127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98"/>
                </a:lnSpc>
              </a:pPr>
              <a:endParaRPr/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16984567" y="6092707"/>
            <a:ext cx="571500" cy="571500"/>
            <a:chOff x="0" y="0"/>
            <a:chExt cx="812800" cy="812800"/>
          </a:xfrm>
        </p:grpSpPr>
        <p:sp>
          <p:nvSpPr>
            <p:cNvPr id="13" name="Freeform 13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69F72"/>
            </a:solidFill>
          </p:spPr>
        </p:sp>
        <p:sp>
          <p:nvSpPr>
            <p:cNvPr id="14" name="TextBox 14"/>
            <p:cNvSpPr txBox="1"/>
            <p:nvPr/>
          </p:nvSpPr>
          <p:spPr>
            <a:xfrm>
              <a:off x="76200" y="123825"/>
              <a:ext cx="660400" cy="6127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98"/>
                </a:lnSpc>
              </a:pPr>
              <a:endParaRPr/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16984567" y="5340459"/>
            <a:ext cx="571500" cy="571500"/>
            <a:chOff x="0" y="0"/>
            <a:chExt cx="812800" cy="812800"/>
          </a:xfrm>
        </p:grpSpPr>
        <p:sp>
          <p:nvSpPr>
            <p:cNvPr id="16" name="Freeform 16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69F72"/>
            </a:solidFill>
          </p:spPr>
        </p:sp>
        <p:sp>
          <p:nvSpPr>
            <p:cNvPr id="17" name="TextBox 17"/>
            <p:cNvSpPr txBox="1"/>
            <p:nvPr/>
          </p:nvSpPr>
          <p:spPr>
            <a:xfrm>
              <a:off x="76200" y="123825"/>
              <a:ext cx="660400" cy="6127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98"/>
                </a:lnSpc>
              </a:pPr>
              <a:endParaRPr/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16984567" y="4588211"/>
            <a:ext cx="571500" cy="571500"/>
            <a:chOff x="0" y="0"/>
            <a:chExt cx="812800" cy="812800"/>
          </a:xfrm>
        </p:grpSpPr>
        <p:sp>
          <p:nvSpPr>
            <p:cNvPr id="19" name="Freeform 19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69F72"/>
            </a:solidFill>
          </p:spPr>
        </p:sp>
        <p:sp>
          <p:nvSpPr>
            <p:cNvPr id="20" name="TextBox 20"/>
            <p:cNvSpPr txBox="1"/>
            <p:nvPr/>
          </p:nvSpPr>
          <p:spPr>
            <a:xfrm>
              <a:off x="76200" y="123825"/>
              <a:ext cx="660400" cy="6127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98"/>
                </a:lnSpc>
              </a:pPr>
              <a:endParaRPr/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16984567" y="3835962"/>
            <a:ext cx="571500" cy="571500"/>
            <a:chOff x="0" y="0"/>
            <a:chExt cx="812800" cy="812800"/>
          </a:xfrm>
        </p:grpSpPr>
        <p:sp>
          <p:nvSpPr>
            <p:cNvPr id="22" name="Freeform 22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69F72"/>
            </a:solidFill>
          </p:spPr>
        </p:sp>
        <p:sp>
          <p:nvSpPr>
            <p:cNvPr id="23" name="TextBox 23"/>
            <p:cNvSpPr txBox="1"/>
            <p:nvPr/>
          </p:nvSpPr>
          <p:spPr>
            <a:xfrm>
              <a:off x="76200" y="123825"/>
              <a:ext cx="660400" cy="6127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98"/>
                </a:lnSpc>
              </a:pPr>
              <a:endParaRPr/>
            </a:p>
          </p:txBody>
        </p:sp>
      </p:grpSp>
      <p:grpSp>
        <p:nvGrpSpPr>
          <p:cNvPr id="24" name="Group 24"/>
          <p:cNvGrpSpPr/>
          <p:nvPr/>
        </p:nvGrpSpPr>
        <p:grpSpPr>
          <a:xfrm>
            <a:off x="16984567" y="3083714"/>
            <a:ext cx="571500" cy="571500"/>
            <a:chOff x="0" y="0"/>
            <a:chExt cx="812800" cy="812800"/>
          </a:xfrm>
        </p:grpSpPr>
        <p:sp>
          <p:nvSpPr>
            <p:cNvPr id="25" name="Freeform 25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69F72"/>
            </a:solidFill>
          </p:spPr>
        </p:sp>
        <p:sp>
          <p:nvSpPr>
            <p:cNvPr id="26" name="TextBox 26"/>
            <p:cNvSpPr txBox="1"/>
            <p:nvPr/>
          </p:nvSpPr>
          <p:spPr>
            <a:xfrm>
              <a:off x="76200" y="123825"/>
              <a:ext cx="660400" cy="6127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98"/>
                </a:lnSpc>
              </a:pPr>
              <a:endParaRPr/>
            </a:p>
          </p:txBody>
        </p:sp>
      </p:grpSp>
      <p:grpSp>
        <p:nvGrpSpPr>
          <p:cNvPr id="27" name="Group 27"/>
          <p:cNvGrpSpPr/>
          <p:nvPr/>
        </p:nvGrpSpPr>
        <p:grpSpPr>
          <a:xfrm>
            <a:off x="16984567" y="2331466"/>
            <a:ext cx="571500" cy="571500"/>
            <a:chOff x="0" y="0"/>
            <a:chExt cx="812800" cy="812800"/>
          </a:xfrm>
        </p:grpSpPr>
        <p:sp>
          <p:nvSpPr>
            <p:cNvPr id="28" name="Freeform 28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69F72"/>
            </a:solidFill>
          </p:spPr>
        </p:sp>
        <p:sp>
          <p:nvSpPr>
            <p:cNvPr id="29" name="TextBox 29"/>
            <p:cNvSpPr txBox="1"/>
            <p:nvPr/>
          </p:nvSpPr>
          <p:spPr>
            <a:xfrm>
              <a:off x="76200" y="123825"/>
              <a:ext cx="660400" cy="6127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98"/>
                </a:lnSpc>
              </a:pPr>
              <a:endParaRPr/>
            </a:p>
          </p:txBody>
        </p:sp>
      </p:grpSp>
      <p:grpSp>
        <p:nvGrpSpPr>
          <p:cNvPr id="30" name="Group 30"/>
          <p:cNvGrpSpPr/>
          <p:nvPr/>
        </p:nvGrpSpPr>
        <p:grpSpPr>
          <a:xfrm>
            <a:off x="16984567" y="1579218"/>
            <a:ext cx="571500" cy="571500"/>
            <a:chOff x="0" y="0"/>
            <a:chExt cx="812800" cy="812800"/>
          </a:xfrm>
        </p:grpSpPr>
        <p:sp>
          <p:nvSpPr>
            <p:cNvPr id="31" name="Freeform 31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69F72"/>
            </a:solidFill>
          </p:spPr>
        </p:sp>
        <p:sp>
          <p:nvSpPr>
            <p:cNvPr id="32" name="TextBox 32"/>
            <p:cNvSpPr txBox="1"/>
            <p:nvPr/>
          </p:nvSpPr>
          <p:spPr>
            <a:xfrm>
              <a:off x="76200" y="123825"/>
              <a:ext cx="660400" cy="6127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98"/>
                </a:lnSpc>
              </a:pPr>
              <a:endParaRPr/>
            </a:p>
          </p:txBody>
        </p:sp>
      </p:grpSp>
      <p:grpSp>
        <p:nvGrpSpPr>
          <p:cNvPr id="33" name="Group 33"/>
          <p:cNvGrpSpPr/>
          <p:nvPr/>
        </p:nvGrpSpPr>
        <p:grpSpPr>
          <a:xfrm>
            <a:off x="2694929" y="-217565"/>
            <a:ext cx="4862029" cy="10706113"/>
            <a:chOff x="0" y="0"/>
            <a:chExt cx="1280534" cy="2819717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1280534" cy="2819717"/>
            </a:xfrm>
            <a:custGeom>
              <a:avLst/>
              <a:gdLst/>
              <a:ahLst/>
              <a:cxnLst/>
              <a:rect l="l" t="t" r="r" b="b"/>
              <a:pathLst>
                <a:path w="1280534" h="2819717">
                  <a:moveTo>
                    <a:pt x="0" y="0"/>
                  </a:moveTo>
                  <a:lnTo>
                    <a:pt x="1280534" y="0"/>
                  </a:lnTo>
                  <a:lnTo>
                    <a:pt x="1280534" y="2819717"/>
                  </a:lnTo>
                  <a:lnTo>
                    <a:pt x="0" y="2819717"/>
                  </a:lnTo>
                  <a:close/>
                </a:path>
              </a:pathLst>
            </a:custGeom>
            <a:solidFill>
              <a:srgbClr val="D69F72"/>
            </a:solidFill>
          </p:spPr>
        </p:sp>
        <p:sp>
          <p:nvSpPr>
            <p:cNvPr id="35" name="TextBox 35"/>
            <p:cNvSpPr txBox="1"/>
            <p:nvPr/>
          </p:nvSpPr>
          <p:spPr>
            <a:xfrm>
              <a:off x="0" y="47625"/>
              <a:ext cx="812800" cy="7651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98"/>
                </a:lnSpc>
              </a:pPr>
              <a:endParaRPr/>
            </a:p>
          </p:txBody>
        </p:sp>
      </p:grpSp>
      <p:grpSp>
        <p:nvGrpSpPr>
          <p:cNvPr id="36" name="Group 36"/>
          <p:cNvGrpSpPr/>
          <p:nvPr/>
        </p:nvGrpSpPr>
        <p:grpSpPr>
          <a:xfrm>
            <a:off x="1767836" y="648789"/>
            <a:ext cx="759822" cy="759822"/>
            <a:chOff x="0" y="0"/>
            <a:chExt cx="812800" cy="812800"/>
          </a:xfrm>
        </p:grpSpPr>
        <p:sp>
          <p:nvSpPr>
            <p:cNvPr id="37" name="Freeform 37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69F72"/>
            </a:solidFill>
          </p:spPr>
        </p:sp>
        <p:sp>
          <p:nvSpPr>
            <p:cNvPr id="38" name="TextBox 38"/>
            <p:cNvSpPr txBox="1"/>
            <p:nvPr/>
          </p:nvSpPr>
          <p:spPr>
            <a:xfrm>
              <a:off x="76200" y="123825"/>
              <a:ext cx="660400" cy="6127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98"/>
                </a:lnSpc>
              </a:pPr>
              <a:endParaRPr/>
            </a:p>
          </p:txBody>
        </p:sp>
      </p:grpSp>
      <p:sp>
        <p:nvSpPr>
          <p:cNvPr id="39" name="TextBox 39"/>
          <p:cNvSpPr txBox="1"/>
          <p:nvPr/>
        </p:nvSpPr>
        <p:spPr>
          <a:xfrm>
            <a:off x="7838073" y="1209675"/>
            <a:ext cx="8727153" cy="72389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5399"/>
              </a:lnSpc>
            </a:pPr>
            <a:r>
              <a:rPr lang="en-US" sz="5999">
                <a:solidFill>
                  <a:srgbClr val="D69F72"/>
                </a:solidFill>
                <a:latin typeface="Montserrat Semi-Bold Bold Italics"/>
              </a:rPr>
              <a:t>KEGIATAN/PROGRAM</a:t>
            </a:r>
          </a:p>
        </p:txBody>
      </p:sp>
      <p:grpSp>
        <p:nvGrpSpPr>
          <p:cNvPr id="40" name="Group 40"/>
          <p:cNvGrpSpPr/>
          <p:nvPr/>
        </p:nvGrpSpPr>
        <p:grpSpPr>
          <a:xfrm>
            <a:off x="1713067" y="2331693"/>
            <a:ext cx="6967614" cy="3398242"/>
            <a:chOff x="0" y="0"/>
            <a:chExt cx="9290152" cy="4530990"/>
          </a:xfrm>
        </p:grpSpPr>
        <p:pic>
          <p:nvPicPr>
            <p:cNvPr id="41" name="Picture 41"/>
            <p:cNvPicPr>
              <a:picLocks noChangeAspect="1"/>
            </p:cNvPicPr>
            <p:nvPr/>
          </p:nvPicPr>
          <p:blipFill>
            <a:blip r:embed="rId2"/>
            <a:srcRect l="24547" t="18145" r="24547" b="18145"/>
            <a:stretch>
              <a:fillRect/>
            </a:stretch>
          </p:blipFill>
          <p:spPr>
            <a:xfrm>
              <a:off x="0" y="0"/>
              <a:ext cx="9290152" cy="4530990"/>
            </a:xfrm>
            <a:prstGeom prst="rect">
              <a:avLst/>
            </a:prstGeom>
          </p:spPr>
        </p:pic>
      </p:grpSp>
      <p:grpSp>
        <p:nvGrpSpPr>
          <p:cNvPr id="42" name="Group 42"/>
          <p:cNvGrpSpPr/>
          <p:nvPr/>
        </p:nvGrpSpPr>
        <p:grpSpPr>
          <a:xfrm>
            <a:off x="1713067" y="6094068"/>
            <a:ext cx="6967614" cy="3398242"/>
            <a:chOff x="0" y="0"/>
            <a:chExt cx="9290152" cy="4530990"/>
          </a:xfrm>
        </p:grpSpPr>
        <p:pic>
          <p:nvPicPr>
            <p:cNvPr id="43" name="Picture 43"/>
            <p:cNvPicPr>
              <a:picLocks noChangeAspect="1"/>
            </p:cNvPicPr>
            <p:nvPr/>
          </p:nvPicPr>
          <p:blipFill>
            <a:blip r:embed="rId2"/>
            <a:srcRect l="24547" t="18145" r="24547" b="18145"/>
            <a:stretch>
              <a:fillRect/>
            </a:stretch>
          </p:blipFill>
          <p:spPr>
            <a:xfrm>
              <a:off x="0" y="0"/>
              <a:ext cx="9290152" cy="4530990"/>
            </a:xfrm>
            <a:prstGeom prst="rect">
              <a:avLst/>
            </a:prstGeom>
          </p:spPr>
        </p:pic>
      </p:grpSp>
      <p:sp>
        <p:nvSpPr>
          <p:cNvPr id="44" name="TextBox 44"/>
          <p:cNvSpPr txBox="1"/>
          <p:nvPr/>
        </p:nvSpPr>
        <p:spPr>
          <a:xfrm>
            <a:off x="9109015" y="3945228"/>
            <a:ext cx="6680183" cy="342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999"/>
              </a:lnSpc>
            </a:pPr>
            <a:r>
              <a:rPr lang="en-US" sz="1999">
                <a:solidFill>
                  <a:srgbClr val="D69F72"/>
                </a:solidFill>
                <a:latin typeface="Garet 1 Italics"/>
              </a:rPr>
              <a:t>Jelaskan kegiatan inovasi sosial yang dilakukan</a:t>
            </a:r>
          </a:p>
        </p:txBody>
      </p:sp>
      <p:sp>
        <p:nvSpPr>
          <p:cNvPr id="45" name="TextBox 45"/>
          <p:cNvSpPr txBox="1"/>
          <p:nvPr/>
        </p:nvSpPr>
        <p:spPr>
          <a:xfrm>
            <a:off x="9144000" y="7597927"/>
            <a:ext cx="6680183" cy="342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999"/>
              </a:lnSpc>
            </a:pPr>
            <a:r>
              <a:rPr lang="en-US" sz="1999">
                <a:solidFill>
                  <a:srgbClr val="D69F72"/>
                </a:solidFill>
                <a:latin typeface="Garet 1 Italics"/>
              </a:rPr>
              <a:t>Berikan dokumentasi dan publikasi kegiatan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5136439" y="8635201"/>
            <a:ext cx="1305517" cy="0"/>
          </a:xfrm>
          <a:prstGeom prst="line">
            <a:avLst/>
          </a:prstGeom>
          <a:ln w="28575" cap="flat">
            <a:solidFill>
              <a:srgbClr val="D69F72"/>
            </a:solidFill>
            <a:prstDash val="solid"/>
            <a:headEnd type="none" w="sm" len="sm"/>
            <a:tailEnd type="arrow" w="med" len="sm"/>
          </a:ln>
        </p:spPr>
      </p:sp>
      <p:grpSp>
        <p:nvGrpSpPr>
          <p:cNvPr id="3" name="Group 3"/>
          <p:cNvGrpSpPr/>
          <p:nvPr/>
        </p:nvGrpSpPr>
        <p:grpSpPr>
          <a:xfrm>
            <a:off x="16984567" y="8349451"/>
            <a:ext cx="571500" cy="571500"/>
            <a:chOff x="0" y="0"/>
            <a:chExt cx="812800" cy="812800"/>
          </a:xfrm>
        </p:grpSpPr>
        <p:sp>
          <p:nvSpPr>
            <p:cNvPr id="4" name="Freeform 4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69F72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76200" y="123825"/>
              <a:ext cx="660400" cy="6127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98"/>
                </a:lnSpc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16984567" y="7597203"/>
            <a:ext cx="571500" cy="571500"/>
            <a:chOff x="0" y="0"/>
            <a:chExt cx="812800" cy="812800"/>
          </a:xfrm>
        </p:grpSpPr>
        <p:sp>
          <p:nvSpPr>
            <p:cNvPr id="7" name="Freeform 7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69F72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76200" y="123825"/>
              <a:ext cx="660400" cy="6127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98"/>
                </a:lnSpc>
              </a:pPr>
              <a:endParaRPr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16984567" y="6844955"/>
            <a:ext cx="571500" cy="571500"/>
            <a:chOff x="0" y="0"/>
            <a:chExt cx="812800" cy="812800"/>
          </a:xfrm>
        </p:grpSpPr>
        <p:sp>
          <p:nvSpPr>
            <p:cNvPr id="10" name="Freeform 10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69F72"/>
            </a:solidFill>
          </p:spPr>
        </p:sp>
        <p:sp>
          <p:nvSpPr>
            <p:cNvPr id="11" name="TextBox 11"/>
            <p:cNvSpPr txBox="1"/>
            <p:nvPr/>
          </p:nvSpPr>
          <p:spPr>
            <a:xfrm>
              <a:off x="76200" y="123825"/>
              <a:ext cx="660400" cy="6127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98"/>
                </a:lnSpc>
              </a:pPr>
              <a:endParaRPr/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16984567" y="6092707"/>
            <a:ext cx="571500" cy="571500"/>
            <a:chOff x="0" y="0"/>
            <a:chExt cx="812800" cy="812800"/>
          </a:xfrm>
        </p:grpSpPr>
        <p:sp>
          <p:nvSpPr>
            <p:cNvPr id="13" name="Freeform 13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69F72"/>
            </a:solidFill>
          </p:spPr>
        </p:sp>
        <p:sp>
          <p:nvSpPr>
            <p:cNvPr id="14" name="TextBox 14"/>
            <p:cNvSpPr txBox="1"/>
            <p:nvPr/>
          </p:nvSpPr>
          <p:spPr>
            <a:xfrm>
              <a:off x="76200" y="123825"/>
              <a:ext cx="660400" cy="6127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98"/>
                </a:lnSpc>
              </a:pPr>
              <a:endParaRPr/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16984567" y="5340459"/>
            <a:ext cx="571500" cy="571500"/>
            <a:chOff x="0" y="0"/>
            <a:chExt cx="812800" cy="812800"/>
          </a:xfrm>
        </p:grpSpPr>
        <p:sp>
          <p:nvSpPr>
            <p:cNvPr id="16" name="Freeform 16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69F72"/>
            </a:solidFill>
          </p:spPr>
        </p:sp>
        <p:sp>
          <p:nvSpPr>
            <p:cNvPr id="17" name="TextBox 17"/>
            <p:cNvSpPr txBox="1"/>
            <p:nvPr/>
          </p:nvSpPr>
          <p:spPr>
            <a:xfrm>
              <a:off x="76200" y="123825"/>
              <a:ext cx="660400" cy="6127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98"/>
                </a:lnSpc>
              </a:pPr>
              <a:endParaRPr/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16984567" y="4588211"/>
            <a:ext cx="571500" cy="571500"/>
            <a:chOff x="0" y="0"/>
            <a:chExt cx="812800" cy="812800"/>
          </a:xfrm>
        </p:grpSpPr>
        <p:sp>
          <p:nvSpPr>
            <p:cNvPr id="19" name="Freeform 19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69F72"/>
            </a:solidFill>
          </p:spPr>
        </p:sp>
        <p:sp>
          <p:nvSpPr>
            <p:cNvPr id="20" name="TextBox 20"/>
            <p:cNvSpPr txBox="1"/>
            <p:nvPr/>
          </p:nvSpPr>
          <p:spPr>
            <a:xfrm>
              <a:off x="76200" y="123825"/>
              <a:ext cx="660400" cy="6127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98"/>
                </a:lnSpc>
              </a:pPr>
              <a:endParaRPr/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16984567" y="3835962"/>
            <a:ext cx="571500" cy="571500"/>
            <a:chOff x="0" y="0"/>
            <a:chExt cx="812800" cy="812800"/>
          </a:xfrm>
        </p:grpSpPr>
        <p:sp>
          <p:nvSpPr>
            <p:cNvPr id="22" name="Freeform 22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69F72"/>
            </a:solidFill>
          </p:spPr>
        </p:sp>
        <p:sp>
          <p:nvSpPr>
            <p:cNvPr id="23" name="TextBox 23"/>
            <p:cNvSpPr txBox="1"/>
            <p:nvPr/>
          </p:nvSpPr>
          <p:spPr>
            <a:xfrm>
              <a:off x="76200" y="123825"/>
              <a:ext cx="660400" cy="6127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98"/>
                </a:lnSpc>
              </a:pPr>
              <a:endParaRPr/>
            </a:p>
          </p:txBody>
        </p:sp>
      </p:grpSp>
      <p:grpSp>
        <p:nvGrpSpPr>
          <p:cNvPr id="24" name="Group 24"/>
          <p:cNvGrpSpPr/>
          <p:nvPr/>
        </p:nvGrpSpPr>
        <p:grpSpPr>
          <a:xfrm>
            <a:off x="16984567" y="3083714"/>
            <a:ext cx="571500" cy="571500"/>
            <a:chOff x="0" y="0"/>
            <a:chExt cx="812800" cy="812800"/>
          </a:xfrm>
        </p:grpSpPr>
        <p:sp>
          <p:nvSpPr>
            <p:cNvPr id="25" name="Freeform 25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69F72"/>
            </a:solidFill>
          </p:spPr>
        </p:sp>
        <p:sp>
          <p:nvSpPr>
            <p:cNvPr id="26" name="TextBox 26"/>
            <p:cNvSpPr txBox="1"/>
            <p:nvPr/>
          </p:nvSpPr>
          <p:spPr>
            <a:xfrm>
              <a:off x="76200" y="123825"/>
              <a:ext cx="660400" cy="6127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98"/>
                </a:lnSpc>
              </a:pPr>
              <a:endParaRPr/>
            </a:p>
          </p:txBody>
        </p:sp>
      </p:grpSp>
      <p:grpSp>
        <p:nvGrpSpPr>
          <p:cNvPr id="27" name="Group 27"/>
          <p:cNvGrpSpPr/>
          <p:nvPr/>
        </p:nvGrpSpPr>
        <p:grpSpPr>
          <a:xfrm>
            <a:off x="16984567" y="2331466"/>
            <a:ext cx="571500" cy="571500"/>
            <a:chOff x="0" y="0"/>
            <a:chExt cx="812800" cy="812800"/>
          </a:xfrm>
        </p:grpSpPr>
        <p:sp>
          <p:nvSpPr>
            <p:cNvPr id="28" name="Freeform 28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69F72"/>
            </a:solidFill>
          </p:spPr>
        </p:sp>
        <p:sp>
          <p:nvSpPr>
            <p:cNvPr id="29" name="TextBox 29"/>
            <p:cNvSpPr txBox="1"/>
            <p:nvPr/>
          </p:nvSpPr>
          <p:spPr>
            <a:xfrm>
              <a:off x="76200" y="123825"/>
              <a:ext cx="660400" cy="6127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98"/>
                </a:lnSpc>
              </a:pPr>
              <a:endParaRPr/>
            </a:p>
          </p:txBody>
        </p:sp>
      </p:grpSp>
      <p:grpSp>
        <p:nvGrpSpPr>
          <p:cNvPr id="30" name="Group 30"/>
          <p:cNvGrpSpPr/>
          <p:nvPr/>
        </p:nvGrpSpPr>
        <p:grpSpPr>
          <a:xfrm>
            <a:off x="16984567" y="1579218"/>
            <a:ext cx="571500" cy="571500"/>
            <a:chOff x="0" y="0"/>
            <a:chExt cx="812800" cy="812800"/>
          </a:xfrm>
        </p:grpSpPr>
        <p:sp>
          <p:nvSpPr>
            <p:cNvPr id="31" name="Freeform 31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69F72"/>
            </a:solidFill>
          </p:spPr>
        </p:sp>
        <p:sp>
          <p:nvSpPr>
            <p:cNvPr id="32" name="TextBox 32"/>
            <p:cNvSpPr txBox="1"/>
            <p:nvPr/>
          </p:nvSpPr>
          <p:spPr>
            <a:xfrm>
              <a:off x="76200" y="123825"/>
              <a:ext cx="660400" cy="6127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98"/>
                </a:lnSpc>
              </a:pPr>
              <a:endParaRPr/>
            </a:p>
          </p:txBody>
        </p:sp>
      </p:grpSp>
      <p:grpSp>
        <p:nvGrpSpPr>
          <p:cNvPr id="33" name="Group 33"/>
          <p:cNvGrpSpPr/>
          <p:nvPr/>
        </p:nvGrpSpPr>
        <p:grpSpPr>
          <a:xfrm>
            <a:off x="16984567" y="826743"/>
            <a:ext cx="571500" cy="571500"/>
            <a:chOff x="0" y="0"/>
            <a:chExt cx="812800" cy="812800"/>
          </a:xfrm>
        </p:grpSpPr>
        <p:sp>
          <p:nvSpPr>
            <p:cNvPr id="34" name="Freeform 34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69F72"/>
            </a:solidFill>
          </p:spPr>
        </p:sp>
        <p:sp>
          <p:nvSpPr>
            <p:cNvPr id="35" name="TextBox 35"/>
            <p:cNvSpPr txBox="1"/>
            <p:nvPr/>
          </p:nvSpPr>
          <p:spPr>
            <a:xfrm>
              <a:off x="76200" y="123825"/>
              <a:ext cx="660400" cy="6127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98"/>
                </a:lnSpc>
              </a:pPr>
              <a:endParaRPr/>
            </a:p>
          </p:txBody>
        </p:sp>
      </p:grpSp>
      <p:grpSp>
        <p:nvGrpSpPr>
          <p:cNvPr id="36" name="Group 36"/>
          <p:cNvGrpSpPr/>
          <p:nvPr/>
        </p:nvGrpSpPr>
        <p:grpSpPr>
          <a:xfrm>
            <a:off x="1767836" y="648789"/>
            <a:ext cx="759822" cy="759822"/>
            <a:chOff x="0" y="0"/>
            <a:chExt cx="812800" cy="812800"/>
          </a:xfrm>
        </p:grpSpPr>
        <p:sp>
          <p:nvSpPr>
            <p:cNvPr id="37" name="Freeform 37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69F72"/>
            </a:solidFill>
          </p:spPr>
        </p:sp>
        <p:sp>
          <p:nvSpPr>
            <p:cNvPr id="38" name="TextBox 38"/>
            <p:cNvSpPr txBox="1"/>
            <p:nvPr/>
          </p:nvSpPr>
          <p:spPr>
            <a:xfrm>
              <a:off x="76200" y="123825"/>
              <a:ext cx="660400" cy="6127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98"/>
                </a:lnSpc>
              </a:pPr>
              <a:endParaRPr/>
            </a:p>
          </p:txBody>
        </p:sp>
      </p:grpSp>
      <p:sp>
        <p:nvSpPr>
          <p:cNvPr id="39" name="TextBox 39"/>
          <p:cNvSpPr txBox="1"/>
          <p:nvPr/>
        </p:nvSpPr>
        <p:spPr>
          <a:xfrm>
            <a:off x="7250360" y="1209675"/>
            <a:ext cx="9314867" cy="72389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5399"/>
              </a:lnSpc>
            </a:pPr>
            <a:r>
              <a:rPr lang="en-US" sz="5999">
                <a:solidFill>
                  <a:srgbClr val="D69F72"/>
                </a:solidFill>
                <a:latin typeface="Montserrat Semi-Bold Bold Italics"/>
              </a:rPr>
              <a:t>ASPEK INOVASI</a:t>
            </a:r>
          </a:p>
        </p:txBody>
      </p:sp>
      <p:grpSp>
        <p:nvGrpSpPr>
          <p:cNvPr id="40" name="Group 40"/>
          <p:cNvGrpSpPr/>
          <p:nvPr/>
        </p:nvGrpSpPr>
        <p:grpSpPr>
          <a:xfrm>
            <a:off x="1642136" y="4873961"/>
            <a:ext cx="14923091" cy="3398242"/>
            <a:chOff x="0" y="0"/>
            <a:chExt cx="19897454" cy="4530990"/>
          </a:xfrm>
        </p:grpSpPr>
        <p:pic>
          <p:nvPicPr>
            <p:cNvPr id="41" name="Picture 41"/>
            <p:cNvPicPr>
              <a:picLocks noChangeAspect="1"/>
            </p:cNvPicPr>
            <p:nvPr/>
          </p:nvPicPr>
          <p:blipFill>
            <a:blip r:embed="rId2"/>
            <a:srcRect t="20783" b="20783"/>
            <a:stretch>
              <a:fillRect/>
            </a:stretch>
          </p:blipFill>
          <p:spPr>
            <a:xfrm>
              <a:off x="0" y="0"/>
              <a:ext cx="19897454" cy="4530990"/>
            </a:xfrm>
            <a:prstGeom prst="rect">
              <a:avLst/>
            </a:prstGeom>
          </p:spPr>
        </p:pic>
      </p:grpSp>
      <p:sp>
        <p:nvSpPr>
          <p:cNvPr id="42" name="TextBox 42"/>
          <p:cNvSpPr txBox="1"/>
          <p:nvPr/>
        </p:nvSpPr>
        <p:spPr>
          <a:xfrm>
            <a:off x="1642136" y="3312314"/>
            <a:ext cx="6680183" cy="342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999"/>
              </a:lnSpc>
            </a:pPr>
            <a:r>
              <a:rPr lang="en-US" sz="1999">
                <a:solidFill>
                  <a:srgbClr val="D69F72"/>
                </a:solidFill>
                <a:latin typeface="Garet 1 Italics"/>
              </a:rPr>
              <a:t>Jelaskan aspek kebaruan dari program</a:t>
            </a:r>
          </a:p>
        </p:txBody>
      </p:sp>
      <p:sp>
        <p:nvSpPr>
          <p:cNvPr id="43" name="TextBox 43"/>
          <p:cNvSpPr txBox="1"/>
          <p:nvPr/>
        </p:nvSpPr>
        <p:spPr>
          <a:xfrm>
            <a:off x="9885044" y="3312541"/>
            <a:ext cx="6680183" cy="342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999"/>
              </a:lnSpc>
            </a:pPr>
            <a:r>
              <a:rPr lang="en-US" sz="1999">
                <a:solidFill>
                  <a:srgbClr val="D69F72"/>
                </a:solidFill>
                <a:latin typeface="Garet 1 Italics"/>
              </a:rPr>
              <a:t>Jelaskan tingkat inovasi dari program</a:t>
            </a:r>
          </a:p>
        </p:txBody>
      </p:sp>
      <p:pic>
        <p:nvPicPr>
          <p:cNvPr id="44" name="Picture 44"/>
          <p:cNvPicPr>
            <a:picLocks noChangeAspect="1"/>
          </p:cNvPicPr>
          <p:nvPr/>
        </p:nvPicPr>
        <p:blipFill>
          <a:blip r:embed="rId3"/>
          <a:srcRect r="57373"/>
          <a:stretch>
            <a:fillRect/>
          </a:stretch>
        </p:blipFill>
        <p:spPr>
          <a:xfrm>
            <a:off x="-133901" y="2213613"/>
            <a:ext cx="3552073" cy="589219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5136439" y="8635201"/>
            <a:ext cx="1305517" cy="0"/>
          </a:xfrm>
          <a:prstGeom prst="line">
            <a:avLst/>
          </a:prstGeom>
          <a:ln w="28575" cap="flat">
            <a:solidFill>
              <a:srgbClr val="D69F72"/>
            </a:solidFill>
            <a:prstDash val="solid"/>
            <a:headEnd type="none" w="sm" len="sm"/>
            <a:tailEnd type="arrow" w="med" len="sm"/>
          </a:ln>
        </p:spPr>
      </p:sp>
      <p:grpSp>
        <p:nvGrpSpPr>
          <p:cNvPr id="3" name="Group 3"/>
          <p:cNvGrpSpPr/>
          <p:nvPr/>
        </p:nvGrpSpPr>
        <p:grpSpPr>
          <a:xfrm>
            <a:off x="1767836" y="648789"/>
            <a:ext cx="759822" cy="759822"/>
            <a:chOff x="0" y="0"/>
            <a:chExt cx="812800" cy="812800"/>
          </a:xfrm>
        </p:grpSpPr>
        <p:sp>
          <p:nvSpPr>
            <p:cNvPr id="4" name="Freeform 4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69F72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76200" y="123825"/>
              <a:ext cx="660400" cy="6127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98"/>
                </a:lnSpc>
              </a:pPr>
              <a:endParaRPr/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3399821" y="1209675"/>
            <a:ext cx="13165406" cy="72389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5399"/>
              </a:lnSpc>
            </a:pPr>
            <a:r>
              <a:rPr lang="en-US" sz="5999">
                <a:solidFill>
                  <a:srgbClr val="D69F72"/>
                </a:solidFill>
                <a:latin typeface="Montserrat Semi-Bold Bold Italics"/>
              </a:rPr>
              <a:t>PELIBATAN STAKEHOLDER</a:t>
            </a:r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-500042">
            <a:off x="4862537" y="5416810"/>
            <a:ext cx="2998907" cy="5207943"/>
          </a:xfrm>
          <a:prstGeom prst="rect">
            <a:avLst/>
          </a:prstGeom>
        </p:spPr>
      </p:pic>
      <p:grpSp>
        <p:nvGrpSpPr>
          <p:cNvPr id="8" name="Group 8"/>
          <p:cNvGrpSpPr/>
          <p:nvPr/>
        </p:nvGrpSpPr>
        <p:grpSpPr>
          <a:xfrm>
            <a:off x="1028700" y="2359240"/>
            <a:ext cx="5438606" cy="6899060"/>
            <a:chOff x="0" y="0"/>
            <a:chExt cx="7251475" cy="9198747"/>
          </a:xfrm>
        </p:grpSpPr>
        <p:pic>
          <p:nvPicPr>
            <p:cNvPr id="9" name="Picture 9"/>
            <p:cNvPicPr>
              <a:picLocks noChangeAspect="1"/>
            </p:cNvPicPr>
            <p:nvPr/>
          </p:nvPicPr>
          <p:blipFill>
            <a:blip r:embed="rId3"/>
            <a:srcRect l="34639" r="34639"/>
            <a:stretch>
              <a:fillRect/>
            </a:stretch>
          </p:blipFill>
          <p:spPr>
            <a:xfrm>
              <a:off x="0" y="0"/>
              <a:ext cx="7251475" cy="9198747"/>
            </a:xfrm>
            <a:prstGeom prst="rect">
              <a:avLst/>
            </a:prstGeom>
          </p:spPr>
        </p:pic>
      </p:grpSp>
      <p:sp>
        <p:nvSpPr>
          <p:cNvPr id="10" name="TextBox 10"/>
          <p:cNvSpPr txBox="1"/>
          <p:nvPr/>
        </p:nvSpPr>
        <p:spPr>
          <a:xfrm>
            <a:off x="8934312" y="5437295"/>
            <a:ext cx="6202126" cy="7905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149"/>
              </a:lnSpc>
            </a:pPr>
            <a:r>
              <a:rPr lang="en-US" sz="2999">
                <a:solidFill>
                  <a:srgbClr val="D69F72"/>
                </a:solidFill>
                <a:latin typeface="Garet 2 Italics"/>
              </a:rPr>
              <a:t>Gunakan teori kolaborasi Pentaheliks</a:t>
            </a:r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-500042" flipH="1">
            <a:off x="15498035" y="3860519"/>
            <a:ext cx="2998907" cy="5207943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4"/>
          <a:srcRect r="57373"/>
          <a:stretch>
            <a:fillRect/>
          </a:stretch>
        </p:blipFill>
        <p:spPr>
          <a:xfrm>
            <a:off x="11426089" y="5612904"/>
            <a:ext cx="3552073" cy="589219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5136439" y="8635201"/>
            <a:ext cx="1305517" cy="0"/>
          </a:xfrm>
          <a:prstGeom prst="line">
            <a:avLst/>
          </a:prstGeom>
          <a:ln w="28575" cap="flat">
            <a:solidFill>
              <a:srgbClr val="D69F72"/>
            </a:solidFill>
            <a:prstDash val="solid"/>
            <a:headEnd type="none" w="sm" len="sm"/>
            <a:tailEnd type="arrow" w="med" len="sm"/>
          </a:ln>
        </p:spPr>
      </p:sp>
      <p:grpSp>
        <p:nvGrpSpPr>
          <p:cNvPr id="3" name="Group 3"/>
          <p:cNvGrpSpPr/>
          <p:nvPr/>
        </p:nvGrpSpPr>
        <p:grpSpPr>
          <a:xfrm>
            <a:off x="16973550" y="8349451"/>
            <a:ext cx="571500" cy="571500"/>
            <a:chOff x="0" y="0"/>
            <a:chExt cx="812800" cy="812800"/>
          </a:xfrm>
        </p:grpSpPr>
        <p:sp>
          <p:nvSpPr>
            <p:cNvPr id="4" name="Freeform 4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69F72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76200" y="123825"/>
              <a:ext cx="660400" cy="6127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98"/>
                </a:lnSpc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16973550" y="7599018"/>
            <a:ext cx="571500" cy="571500"/>
            <a:chOff x="0" y="0"/>
            <a:chExt cx="812800" cy="812800"/>
          </a:xfrm>
        </p:grpSpPr>
        <p:sp>
          <p:nvSpPr>
            <p:cNvPr id="7" name="Freeform 7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69F72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76200" y="123825"/>
              <a:ext cx="660400" cy="6127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98"/>
                </a:lnSpc>
              </a:pPr>
              <a:endParaRPr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16973550" y="6846543"/>
            <a:ext cx="571500" cy="571500"/>
            <a:chOff x="0" y="0"/>
            <a:chExt cx="812800" cy="812800"/>
          </a:xfrm>
        </p:grpSpPr>
        <p:sp>
          <p:nvSpPr>
            <p:cNvPr id="10" name="Freeform 10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69F72"/>
            </a:solidFill>
          </p:spPr>
        </p:sp>
        <p:sp>
          <p:nvSpPr>
            <p:cNvPr id="11" name="TextBox 11"/>
            <p:cNvSpPr txBox="1"/>
            <p:nvPr/>
          </p:nvSpPr>
          <p:spPr>
            <a:xfrm>
              <a:off x="76200" y="123825"/>
              <a:ext cx="660400" cy="6127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98"/>
                </a:lnSpc>
              </a:pPr>
              <a:endParaRPr/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16973550" y="6094068"/>
            <a:ext cx="571500" cy="571500"/>
            <a:chOff x="0" y="0"/>
            <a:chExt cx="812800" cy="812800"/>
          </a:xfrm>
        </p:grpSpPr>
        <p:sp>
          <p:nvSpPr>
            <p:cNvPr id="13" name="Freeform 13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69F72"/>
            </a:solidFill>
          </p:spPr>
        </p:sp>
        <p:sp>
          <p:nvSpPr>
            <p:cNvPr id="14" name="TextBox 14"/>
            <p:cNvSpPr txBox="1"/>
            <p:nvPr/>
          </p:nvSpPr>
          <p:spPr>
            <a:xfrm>
              <a:off x="76200" y="123825"/>
              <a:ext cx="660400" cy="6127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98"/>
                </a:lnSpc>
              </a:pPr>
              <a:endParaRPr/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1767836" y="648789"/>
            <a:ext cx="759822" cy="759822"/>
            <a:chOff x="0" y="0"/>
            <a:chExt cx="812800" cy="812800"/>
          </a:xfrm>
        </p:grpSpPr>
        <p:sp>
          <p:nvSpPr>
            <p:cNvPr id="16" name="Freeform 16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69F72"/>
            </a:solidFill>
          </p:spPr>
        </p:sp>
        <p:sp>
          <p:nvSpPr>
            <p:cNvPr id="17" name="TextBox 17"/>
            <p:cNvSpPr txBox="1"/>
            <p:nvPr/>
          </p:nvSpPr>
          <p:spPr>
            <a:xfrm>
              <a:off x="76200" y="123825"/>
              <a:ext cx="660400" cy="6127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98"/>
                </a:lnSpc>
              </a:pPr>
              <a:endParaRPr/>
            </a:p>
          </p:txBody>
        </p:sp>
      </p:grpSp>
      <p:pic>
        <p:nvPicPr>
          <p:cNvPr id="18" name="Picture 1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1546813">
            <a:off x="1098277" y="7156109"/>
            <a:ext cx="3349643" cy="5817036"/>
          </a:xfrm>
          <a:prstGeom prst="rect">
            <a:avLst/>
          </a:prstGeom>
        </p:spPr>
      </p:pic>
      <p:grpSp>
        <p:nvGrpSpPr>
          <p:cNvPr id="19" name="Group 19"/>
          <p:cNvGrpSpPr/>
          <p:nvPr/>
        </p:nvGrpSpPr>
        <p:grpSpPr>
          <a:xfrm>
            <a:off x="3224353" y="4196129"/>
            <a:ext cx="4107382" cy="2862428"/>
            <a:chOff x="0" y="0"/>
            <a:chExt cx="918547" cy="640134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918547" cy="640134"/>
            </a:xfrm>
            <a:custGeom>
              <a:avLst/>
              <a:gdLst/>
              <a:ahLst/>
              <a:cxnLst/>
              <a:rect l="l" t="t" r="r" b="b"/>
              <a:pathLst>
                <a:path w="918547" h="640134">
                  <a:moveTo>
                    <a:pt x="28273" y="0"/>
                  </a:moveTo>
                  <a:lnTo>
                    <a:pt x="890274" y="0"/>
                  </a:lnTo>
                  <a:cubicBezTo>
                    <a:pt x="897772" y="0"/>
                    <a:pt x="904964" y="2979"/>
                    <a:pt x="910266" y="8281"/>
                  </a:cubicBezTo>
                  <a:cubicBezTo>
                    <a:pt x="915568" y="13583"/>
                    <a:pt x="918547" y="20775"/>
                    <a:pt x="918547" y="28273"/>
                  </a:cubicBezTo>
                  <a:lnTo>
                    <a:pt x="918547" y="611861"/>
                  </a:lnTo>
                  <a:cubicBezTo>
                    <a:pt x="918547" y="619359"/>
                    <a:pt x="915568" y="626551"/>
                    <a:pt x="910266" y="631853"/>
                  </a:cubicBezTo>
                  <a:cubicBezTo>
                    <a:pt x="904964" y="637155"/>
                    <a:pt x="897772" y="640134"/>
                    <a:pt x="890274" y="640134"/>
                  </a:cubicBezTo>
                  <a:lnTo>
                    <a:pt x="28273" y="640134"/>
                  </a:lnTo>
                  <a:cubicBezTo>
                    <a:pt x="20775" y="640134"/>
                    <a:pt x="13583" y="637155"/>
                    <a:pt x="8281" y="631853"/>
                  </a:cubicBezTo>
                  <a:cubicBezTo>
                    <a:pt x="2979" y="626551"/>
                    <a:pt x="0" y="619359"/>
                    <a:pt x="0" y="611861"/>
                  </a:cubicBezTo>
                  <a:lnTo>
                    <a:pt x="0" y="28273"/>
                  </a:lnTo>
                  <a:cubicBezTo>
                    <a:pt x="0" y="20775"/>
                    <a:pt x="2979" y="13583"/>
                    <a:pt x="8281" y="8281"/>
                  </a:cubicBezTo>
                  <a:cubicBezTo>
                    <a:pt x="13583" y="2979"/>
                    <a:pt x="20775" y="0"/>
                    <a:pt x="28273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28575">
              <a:solidFill>
                <a:srgbClr val="D69F72"/>
              </a:solidFill>
            </a:ln>
          </p:spPr>
        </p:sp>
        <p:sp>
          <p:nvSpPr>
            <p:cNvPr id="21" name="TextBox 21"/>
            <p:cNvSpPr txBox="1"/>
            <p:nvPr/>
          </p:nvSpPr>
          <p:spPr>
            <a:xfrm>
              <a:off x="0" y="57150"/>
              <a:ext cx="812800" cy="755650"/>
            </a:xfrm>
            <a:prstGeom prst="rect">
              <a:avLst/>
            </a:prstGeom>
          </p:spPr>
          <p:txBody>
            <a:bodyPr lIns="50006" tIns="50006" rIns="50006" bIns="50006" rtlCol="0" anchor="b"/>
            <a:lstStyle/>
            <a:p>
              <a:pPr algn="ctr">
                <a:lnSpc>
                  <a:spcPts val="3248"/>
                </a:lnSpc>
              </a:pPr>
              <a:endParaRPr/>
            </a:p>
          </p:txBody>
        </p:sp>
      </p:grpSp>
      <p:grpSp>
        <p:nvGrpSpPr>
          <p:cNvPr id="22" name="Group 22"/>
          <p:cNvGrpSpPr/>
          <p:nvPr/>
        </p:nvGrpSpPr>
        <p:grpSpPr>
          <a:xfrm>
            <a:off x="7580202" y="4196129"/>
            <a:ext cx="4107382" cy="2862428"/>
            <a:chOff x="0" y="0"/>
            <a:chExt cx="918547" cy="640134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918547" cy="640134"/>
            </a:xfrm>
            <a:custGeom>
              <a:avLst/>
              <a:gdLst/>
              <a:ahLst/>
              <a:cxnLst/>
              <a:rect l="l" t="t" r="r" b="b"/>
              <a:pathLst>
                <a:path w="918547" h="640134">
                  <a:moveTo>
                    <a:pt x="28273" y="0"/>
                  </a:moveTo>
                  <a:lnTo>
                    <a:pt x="890274" y="0"/>
                  </a:lnTo>
                  <a:cubicBezTo>
                    <a:pt x="897772" y="0"/>
                    <a:pt x="904964" y="2979"/>
                    <a:pt x="910266" y="8281"/>
                  </a:cubicBezTo>
                  <a:cubicBezTo>
                    <a:pt x="915568" y="13583"/>
                    <a:pt x="918547" y="20775"/>
                    <a:pt x="918547" y="28273"/>
                  </a:cubicBezTo>
                  <a:lnTo>
                    <a:pt x="918547" y="611861"/>
                  </a:lnTo>
                  <a:cubicBezTo>
                    <a:pt x="918547" y="619359"/>
                    <a:pt x="915568" y="626551"/>
                    <a:pt x="910266" y="631853"/>
                  </a:cubicBezTo>
                  <a:cubicBezTo>
                    <a:pt x="904964" y="637155"/>
                    <a:pt x="897772" y="640134"/>
                    <a:pt x="890274" y="640134"/>
                  </a:cubicBezTo>
                  <a:lnTo>
                    <a:pt x="28273" y="640134"/>
                  </a:lnTo>
                  <a:cubicBezTo>
                    <a:pt x="20775" y="640134"/>
                    <a:pt x="13583" y="637155"/>
                    <a:pt x="8281" y="631853"/>
                  </a:cubicBezTo>
                  <a:cubicBezTo>
                    <a:pt x="2979" y="626551"/>
                    <a:pt x="0" y="619359"/>
                    <a:pt x="0" y="611861"/>
                  </a:cubicBezTo>
                  <a:lnTo>
                    <a:pt x="0" y="28273"/>
                  </a:lnTo>
                  <a:cubicBezTo>
                    <a:pt x="0" y="20775"/>
                    <a:pt x="2979" y="13583"/>
                    <a:pt x="8281" y="8281"/>
                  </a:cubicBezTo>
                  <a:cubicBezTo>
                    <a:pt x="13583" y="2979"/>
                    <a:pt x="20775" y="0"/>
                    <a:pt x="28273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28575">
              <a:solidFill>
                <a:srgbClr val="D69F72"/>
              </a:solidFill>
            </a:ln>
          </p:spPr>
        </p:sp>
        <p:sp>
          <p:nvSpPr>
            <p:cNvPr id="24" name="TextBox 24"/>
            <p:cNvSpPr txBox="1"/>
            <p:nvPr/>
          </p:nvSpPr>
          <p:spPr>
            <a:xfrm>
              <a:off x="0" y="57150"/>
              <a:ext cx="812800" cy="755650"/>
            </a:xfrm>
            <a:prstGeom prst="rect">
              <a:avLst/>
            </a:prstGeom>
          </p:spPr>
          <p:txBody>
            <a:bodyPr lIns="50006" tIns="50006" rIns="50006" bIns="50006" rtlCol="0" anchor="b"/>
            <a:lstStyle/>
            <a:p>
              <a:pPr algn="ctr">
                <a:lnSpc>
                  <a:spcPts val="3248"/>
                </a:lnSpc>
              </a:pPr>
              <a:endParaRPr/>
            </a:p>
          </p:txBody>
        </p:sp>
      </p:grpSp>
      <p:grpSp>
        <p:nvGrpSpPr>
          <p:cNvPr id="25" name="Group 25"/>
          <p:cNvGrpSpPr/>
          <p:nvPr/>
        </p:nvGrpSpPr>
        <p:grpSpPr>
          <a:xfrm>
            <a:off x="12020958" y="4215945"/>
            <a:ext cx="4107382" cy="2862428"/>
            <a:chOff x="0" y="0"/>
            <a:chExt cx="918547" cy="640134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918547" cy="640134"/>
            </a:xfrm>
            <a:custGeom>
              <a:avLst/>
              <a:gdLst/>
              <a:ahLst/>
              <a:cxnLst/>
              <a:rect l="l" t="t" r="r" b="b"/>
              <a:pathLst>
                <a:path w="918547" h="640134">
                  <a:moveTo>
                    <a:pt x="28273" y="0"/>
                  </a:moveTo>
                  <a:lnTo>
                    <a:pt x="890274" y="0"/>
                  </a:lnTo>
                  <a:cubicBezTo>
                    <a:pt x="897772" y="0"/>
                    <a:pt x="904964" y="2979"/>
                    <a:pt x="910266" y="8281"/>
                  </a:cubicBezTo>
                  <a:cubicBezTo>
                    <a:pt x="915568" y="13583"/>
                    <a:pt x="918547" y="20775"/>
                    <a:pt x="918547" y="28273"/>
                  </a:cubicBezTo>
                  <a:lnTo>
                    <a:pt x="918547" y="611861"/>
                  </a:lnTo>
                  <a:cubicBezTo>
                    <a:pt x="918547" y="619359"/>
                    <a:pt x="915568" y="626551"/>
                    <a:pt x="910266" y="631853"/>
                  </a:cubicBezTo>
                  <a:cubicBezTo>
                    <a:pt x="904964" y="637155"/>
                    <a:pt x="897772" y="640134"/>
                    <a:pt x="890274" y="640134"/>
                  </a:cubicBezTo>
                  <a:lnTo>
                    <a:pt x="28273" y="640134"/>
                  </a:lnTo>
                  <a:cubicBezTo>
                    <a:pt x="20775" y="640134"/>
                    <a:pt x="13583" y="637155"/>
                    <a:pt x="8281" y="631853"/>
                  </a:cubicBezTo>
                  <a:cubicBezTo>
                    <a:pt x="2979" y="626551"/>
                    <a:pt x="0" y="619359"/>
                    <a:pt x="0" y="611861"/>
                  </a:cubicBezTo>
                  <a:lnTo>
                    <a:pt x="0" y="28273"/>
                  </a:lnTo>
                  <a:cubicBezTo>
                    <a:pt x="0" y="20775"/>
                    <a:pt x="2979" y="13583"/>
                    <a:pt x="8281" y="8281"/>
                  </a:cubicBezTo>
                  <a:cubicBezTo>
                    <a:pt x="13583" y="2979"/>
                    <a:pt x="20775" y="0"/>
                    <a:pt x="28273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28575">
              <a:solidFill>
                <a:srgbClr val="D69F72"/>
              </a:solidFill>
            </a:ln>
          </p:spPr>
        </p:sp>
        <p:sp>
          <p:nvSpPr>
            <p:cNvPr id="27" name="TextBox 27"/>
            <p:cNvSpPr txBox="1"/>
            <p:nvPr/>
          </p:nvSpPr>
          <p:spPr>
            <a:xfrm>
              <a:off x="0" y="57150"/>
              <a:ext cx="812800" cy="755650"/>
            </a:xfrm>
            <a:prstGeom prst="rect">
              <a:avLst/>
            </a:prstGeom>
          </p:spPr>
          <p:txBody>
            <a:bodyPr lIns="50006" tIns="50006" rIns="50006" bIns="50006" rtlCol="0" anchor="b"/>
            <a:lstStyle/>
            <a:p>
              <a:pPr algn="ctr">
                <a:lnSpc>
                  <a:spcPts val="3248"/>
                </a:lnSpc>
              </a:pPr>
              <a:endParaRPr/>
            </a:p>
          </p:txBody>
        </p:sp>
      </p:grpSp>
      <p:sp>
        <p:nvSpPr>
          <p:cNvPr id="28" name="TextBox 28"/>
          <p:cNvSpPr txBox="1"/>
          <p:nvPr/>
        </p:nvSpPr>
        <p:spPr>
          <a:xfrm>
            <a:off x="1028700" y="1935218"/>
            <a:ext cx="11922738" cy="72389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399"/>
              </a:lnSpc>
            </a:pPr>
            <a:r>
              <a:rPr lang="en-US" sz="5999">
                <a:solidFill>
                  <a:srgbClr val="D69F72"/>
                </a:solidFill>
                <a:latin typeface="Montserrat Semi-Bold Bold Italics"/>
              </a:rPr>
              <a:t>DAMPAK TERUKUR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3553916" y="5130586"/>
            <a:ext cx="3448255" cy="10807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800">
                <a:solidFill>
                  <a:srgbClr val="D69F72"/>
                </a:solidFill>
                <a:latin typeface="Garet 1 Bold Italics"/>
              </a:rPr>
              <a:t>JUMLAH PENERIMA MANFAAT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7909765" y="5130586"/>
            <a:ext cx="3448255" cy="10807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800">
                <a:solidFill>
                  <a:srgbClr val="D69F72"/>
                </a:solidFill>
                <a:latin typeface="Garet 1 Bold Italics"/>
              </a:rPr>
              <a:t>DAMPAK BAGI PENERIMA MANFAAT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12350521" y="5130586"/>
            <a:ext cx="3448255" cy="7283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800">
                <a:solidFill>
                  <a:srgbClr val="D69F72"/>
                </a:solidFill>
                <a:latin typeface="Garet 1 Bold Italics"/>
              </a:rPr>
              <a:t>SOCIAL RETURN ON INVESTMENT</a:t>
            </a:r>
          </a:p>
        </p:txBody>
      </p:sp>
      <p:pic>
        <p:nvPicPr>
          <p:cNvPr id="32" name="Picture 32"/>
          <p:cNvPicPr>
            <a:picLocks noChangeAspect="1"/>
          </p:cNvPicPr>
          <p:nvPr/>
        </p:nvPicPr>
        <p:blipFill>
          <a:blip r:embed="rId3"/>
          <a:srcRect r="57373"/>
          <a:stretch>
            <a:fillRect/>
          </a:stretch>
        </p:blipFill>
        <p:spPr>
          <a:xfrm>
            <a:off x="14352303" y="-1191855"/>
            <a:ext cx="3552073" cy="589219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115</Words>
  <Application>Microsoft Macintosh PowerPoint</Application>
  <PresentationFormat>Custom</PresentationFormat>
  <Paragraphs>30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8" baseType="lpstr">
      <vt:lpstr>Garet 1</vt:lpstr>
      <vt:lpstr>Garet 1 Bold Italics</vt:lpstr>
      <vt:lpstr>Montserrat Semi-Bold</vt:lpstr>
      <vt:lpstr>Arial</vt:lpstr>
      <vt:lpstr>Montserrat Semi-Bold Bold Italics</vt:lpstr>
      <vt:lpstr>Garet 1 Italics</vt:lpstr>
      <vt:lpstr>Calibri</vt:lpstr>
      <vt:lpstr>Garet 2 Italics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TEMPLATE SLIDE SIA</dc:title>
  <cp:lastModifiedBy>wahyu eko</cp:lastModifiedBy>
  <cp:revision>5</cp:revision>
  <dcterms:created xsi:type="dcterms:W3CDTF">2006-08-16T00:00:00Z</dcterms:created>
  <dcterms:modified xsi:type="dcterms:W3CDTF">2023-05-09T05:23:06Z</dcterms:modified>
  <dc:identifier>DAFiY15ukkY</dc:identifier>
</cp:coreProperties>
</file>